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8" r:id="rId3"/>
    <p:sldId id="281" r:id="rId4"/>
    <p:sldId id="282" r:id="rId5"/>
    <p:sldId id="283" r:id="rId6"/>
    <p:sldId id="284" r:id="rId7"/>
    <p:sldId id="262" r:id="rId8"/>
    <p:sldId id="259" r:id="rId9"/>
    <p:sldId id="274" r:id="rId10"/>
    <p:sldId id="280" r:id="rId11"/>
    <p:sldId id="265" r:id="rId12"/>
    <p:sldId id="266" r:id="rId13"/>
    <p:sldId id="260" r:id="rId14"/>
    <p:sldId id="267" r:id="rId15"/>
    <p:sldId id="277" r:id="rId16"/>
    <p:sldId id="273" r:id="rId17"/>
    <p:sldId id="278" r:id="rId18"/>
    <p:sldId id="271" r:id="rId19"/>
    <p:sldId id="275" r:id="rId20"/>
    <p:sldId id="279" r:id="rId21"/>
    <p:sldId id="257" r:id="rId22"/>
    <p:sldId id="27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88"/>
  </p:normalViewPr>
  <p:slideViewPr>
    <p:cSldViewPr snapToGrid="0">
      <p:cViewPr varScale="1">
        <p:scale>
          <a:sx n="117" d="100"/>
          <a:sy n="117" d="100"/>
        </p:scale>
        <p:origin x="36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6c56eaff6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56c56eaff6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first analysis is on numerical variables: price, year, mileage. We want to see how the three variables are correlated. The heatmap visualises the correlation. From the figures and the colour of the cells, we can conclude that there is a moderate positive correlation between price and year, which means the newer the car, the higher the price is. There is a moderate negative correlation between price and mileage, so higher the mileage, the lower the price. There is a relatively strong negative correlation between year and mileage, thus the older the car, the more distance is likely to be travelled.</a:t>
            </a:r>
            <a:endParaRPr/>
          </a:p>
        </p:txBody>
      </p:sp>
      <p:sp>
        <p:nvSpPr>
          <p:cNvPr id="260" name="Google Shape;260;g56c56eaff6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further plotted scatter plots of price against year and price against mileage to confirm the positive relationship between price and year, and also the negative relationship between price and mileage. </a:t>
            </a:r>
            <a:endParaRPr/>
          </a:p>
          <a:p>
            <a:pPr marL="0" lvl="0" indent="0" algn="l" rtl="0">
              <a:spcBef>
                <a:spcPts val="0"/>
              </a:spcBef>
              <a:spcAft>
                <a:spcPts val="0"/>
              </a:spcAft>
              <a:buNone/>
            </a:pPr>
            <a:r>
              <a:rPr lang="en-US"/>
              <a:t>Since variables year and mileage only have moderate correlations with price, so there might be other factors affecting car prices that we will explore in the following parts such as location, model, and make.</a:t>
            </a:r>
            <a:endParaRPr/>
          </a:p>
        </p:txBody>
      </p:sp>
      <p:sp>
        <p:nvSpPr>
          <p:cNvPr id="273" name="Google Shape;27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6c56eaff6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56c56eaff6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56c56eaff6_0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conclusions and recommendations, the first important insight we found is that price range across states for different models and brands is different, so location is something to consider when purchasing a second-hand car. A car buyer might go to a nearby state to purchase a car with a lower price, however, he/she also needs to consider other factors like regulations, taxes, transportation costs and so on. </a:t>
            </a:r>
            <a:endParaRPr/>
          </a:p>
        </p:txBody>
      </p:sp>
      <p:sp>
        <p:nvSpPr>
          <p:cNvPr id="373" name="Google Shape;37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2" name="Google Shape;40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12575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6c56eaff6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56c56eaff6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56c56eaff6_0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c56eaf03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56c56eaf03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6c56eaf03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40889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4007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5627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2759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6c56eaff6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56c56eaff6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56c56eaff6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6c56eaf0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56c56eaf0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56c56eaf0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6c56eaff6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56c56eaff6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Secondly, the table and graph show the top 10 cities for car sales. Houston of Taxes is the largest used car online selling market with over 12k car sales, followed by san antonio of Texas. So potential car buyers are highly recommended to buy cars from Texas because the car volume is high so it can be easier to find a satisfying car there.</a:t>
            </a:r>
            <a:endParaRPr/>
          </a:p>
        </p:txBody>
      </p:sp>
      <p:sp>
        <p:nvSpPr>
          <p:cNvPr id="386" name="Google Shape;386;g56c56eaff6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21960"/>
          </a:srgbClr>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rot="2700000">
            <a:off x="7580890" y="755411"/>
            <a:ext cx="3177271" cy="3177271"/>
          </a:xfrm>
          <a:prstGeom prst="rect">
            <a:avLst/>
          </a:prstGeom>
          <a:blipFill rotWithShape="0">
            <a:blip r:embed="rId3">
              <a:alphaModFix/>
            </a:blip>
            <a:stretch>
              <a:fillRect l="-22995" t="998" r="-62995" b="-799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0" name="Google Shape;90;p13"/>
          <p:cNvSpPr/>
          <p:nvPr/>
        </p:nvSpPr>
        <p:spPr>
          <a:xfrm rot="2700000">
            <a:off x="9532754" y="-663991"/>
            <a:ext cx="3177271" cy="2104393"/>
          </a:xfrm>
          <a:custGeom>
            <a:avLst/>
            <a:gdLst/>
            <a:ahLst/>
            <a:cxnLst/>
            <a:rect l="l" t="t" r="r" b="b"/>
            <a:pathLst>
              <a:path w="3177271" h="2104393" extrusionOk="0">
                <a:moveTo>
                  <a:pt x="1" y="2050510"/>
                </a:moveTo>
                <a:lnTo>
                  <a:pt x="2050512" y="0"/>
                </a:lnTo>
                <a:lnTo>
                  <a:pt x="3177271" y="1126759"/>
                </a:lnTo>
                <a:lnTo>
                  <a:pt x="3177271" y="2104393"/>
                </a:lnTo>
                <a:lnTo>
                  <a:pt x="0" y="2104393"/>
                </a:lnTo>
                <a:close/>
              </a:path>
            </a:pathLst>
          </a:custGeom>
          <a:blipFill rotWithShape="0">
            <a:blip r:embed="rId4">
              <a:alphaModFix/>
            </a:blip>
            <a:stretch>
              <a:fillRect l="-22998" t="998" r="-62996" b="-799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1" name="Google Shape;91;p13"/>
          <p:cNvSpPr/>
          <p:nvPr/>
        </p:nvSpPr>
        <p:spPr>
          <a:xfrm rot="2700000">
            <a:off x="9941571" y="3085654"/>
            <a:ext cx="3177271" cy="3177271"/>
          </a:xfrm>
          <a:custGeom>
            <a:avLst/>
            <a:gdLst/>
            <a:ahLst/>
            <a:cxnLst/>
            <a:rect l="l" t="t" r="r" b="b"/>
            <a:pathLst>
              <a:path w="3177271" h="3177271" extrusionOk="0">
                <a:moveTo>
                  <a:pt x="0" y="0"/>
                </a:moveTo>
                <a:lnTo>
                  <a:pt x="935918" y="0"/>
                </a:lnTo>
                <a:lnTo>
                  <a:pt x="3177271" y="2241353"/>
                </a:lnTo>
                <a:lnTo>
                  <a:pt x="3177271" y="3177271"/>
                </a:lnTo>
                <a:lnTo>
                  <a:pt x="0" y="3177271"/>
                </a:lnTo>
                <a:close/>
              </a:path>
            </a:pathLst>
          </a:custGeom>
          <a:blipFill rotWithShape="0">
            <a:blip r:embed="rId5">
              <a:alphaModFix/>
            </a:blip>
            <a:stretch>
              <a:fillRect l="-22998" t="999" r="-62996" b="-7999"/>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 name="Google Shape;92;p13"/>
          <p:cNvSpPr/>
          <p:nvPr/>
        </p:nvSpPr>
        <p:spPr>
          <a:xfrm rot="2700000">
            <a:off x="5245728" y="-1604723"/>
            <a:ext cx="3177271" cy="3177271"/>
          </a:xfrm>
          <a:custGeom>
            <a:avLst/>
            <a:gdLst/>
            <a:ahLst/>
            <a:cxnLst/>
            <a:rect l="l" t="t" r="r" b="b"/>
            <a:pathLst>
              <a:path w="3177271" h="3177271" extrusionOk="0">
                <a:moveTo>
                  <a:pt x="0" y="3166723"/>
                </a:moveTo>
                <a:lnTo>
                  <a:pt x="3166723" y="0"/>
                </a:lnTo>
                <a:lnTo>
                  <a:pt x="3177271" y="0"/>
                </a:lnTo>
                <a:lnTo>
                  <a:pt x="3177271" y="3177271"/>
                </a:lnTo>
                <a:lnTo>
                  <a:pt x="0" y="3177271"/>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3" name="Google Shape;93;p13"/>
          <p:cNvSpPr/>
          <p:nvPr/>
        </p:nvSpPr>
        <p:spPr>
          <a:xfrm rot="2700000">
            <a:off x="11783801" y="1930927"/>
            <a:ext cx="816398" cy="816398"/>
          </a:xfrm>
          <a:custGeom>
            <a:avLst/>
            <a:gdLst/>
            <a:ahLst/>
            <a:cxnLst/>
            <a:rect l="l" t="t" r="r" b="b"/>
            <a:pathLst>
              <a:path w="816398" h="816398" extrusionOk="0">
                <a:moveTo>
                  <a:pt x="0" y="0"/>
                </a:moveTo>
                <a:lnTo>
                  <a:pt x="816398" y="816398"/>
                </a:lnTo>
                <a:lnTo>
                  <a:pt x="0" y="816398"/>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4" name="Google Shape;94;p13"/>
          <p:cNvSpPr/>
          <p:nvPr/>
        </p:nvSpPr>
        <p:spPr>
          <a:xfrm rot="2700000">
            <a:off x="-436148" y="6200721"/>
            <a:ext cx="1716663" cy="414787"/>
          </a:xfrm>
          <a:custGeom>
            <a:avLst/>
            <a:gdLst/>
            <a:ahLst/>
            <a:cxnLst/>
            <a:rect l="l" t="t" r="r" b="b"/>
            <a:pathLst>
              <a:path w="1716663" h="414787" extrusionOk="0">
                <a:moveTo>
                  <a:pt x="0" y="0"/>
                </a:moveTo>
                <a:lnTo>
                  <a:pt x="1716663" y="0"/>
                </a:lnTo>
                <a:lnTo>
                  <a:pt x="1301876" y="414787"/>
                </a:lnTo>
                <a:lnTo>
                  <a:pt x="414787" y="414787"/>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5" name="Google Shape;95;p13"/>
          <p:cNvSpPr txBox="1"/>
          <p:nvPr/>
        </p:nvSpPr>
        <p:spPr>
          <a:xfrm>
            <a:off x="1612593" y="1432602"/>
            <a:ext cx="7597200" cy="2960100"/>
          </a:xfrm>
          <a:prstGeom prst="rect">
            <a:avLst/>
          </a:prstGeom>
          <a:noFill/>
          <a:ln>
            <a:noFill/>
          </a:ln>
        </p:spPr>
        <p:txBody>
          <a:bodyPr spcFirstLastPara="1" wrap="square" lIns="91425" tIns="45700" rIns="91425" bIns="45700" anchor="t" anchorCtr="0">
            <a:noAutofit/>
          </a:bodyPr>
          <a:lstStyle/>
          <a:p>
            <a:pPr lvl="0"/>
            <a:r>
              <a:rPr lang="en-US" sz="6000" dirty="0">
                <a:solidFill>
                  <a:schemeClr val="accent1"/>
                </a:solidFill>
                <a:latin typeface="Calibri"/>
                <a:ea typeface="Calibri"/>
                <a:cs typeface="Calibri"/>
                <a:sym typeface="Calibri"/>
              </a:rPr>
              <a:t>US ROWING</a:t>
            </a:r>
            <a:endParaRPr sz="6000" b="0" i="0" u="none" strike="noStrike" cap="none" dirty="0">
              <a:solidFill>
                <a:schemeClr val="accent1"/>
              </a:solidFill>
              <a:latin typeface="Calibri"/>
              <a:ea typeface="Calibri"/>
              <a:cs typeface="Calibri"/>
              <a:sym typeface="Calibri"/>
            </a:endParaRPr>
          </a:p>
        </p:txBody>
      </p:sp>
      <p:sp>
        <p:nvSpPr>
          <p:cNvPr id="96" name="Google Shape;96;p13"/>
          <p:cNvSpPr txBox="1"/>
          <p:nvPr/>
        </p:nvSpPr>
        <p:spPr>
          <a:xfrm>
            <a:off x="-47886" y="2202619"/>
            <a:ext cx="7448100" cy="849000"/>
          </a:xfrm>
          <a:prstGeom prst="rect">
            <a:avLst/>
          </a:prstGeom>
          <a:noFill/>
          <a:ln>
            <a:noFill/>
          </a:ln>
        </p:spPr>
        <p:txBody>
          <a:bodyPr spcFirstLastPara="1" wrap="square" lIns="91425" tIns="45700" rIns="91425" bIns="45700" anchor="t" anchorCtr="0">
            <a:noAutofit/>
          </a:bodyPr>
          <a:lstStyle/>
          <a:p>
            <a:pPr algn="ctr">
              <a:lnSpc>
                <a:spcPct val="150000"/>
              </a:lnSpc>
            </a:pPr>
            <a:r>
              <a:rPr lang="en-US" altLang="zh-CN" sz="2600" dirty="0"/>
              <a:t>Results</a:t>
            </a:r>
            <a:r>
              <a:rPr lang="zh-CN" altLang="en-US" sz="2600" dirty="0"/>
              <a:t> </a:t>
            </a:r>
            <a:r>
              <a:rPr lang="en-US" altLang="zh-CN" sz="2600" dirty="0"/>
              <a:t>and</a:t>
            </a:r>
            <a:r>
              <a:rPr lang="zh-CN" altLang="en-US" sz="2600" dirty="0"/>
              <a:t> </a:t>
            </a:r>
            <a:r>
              <a:rPr lang="en-US" altLang="zh-CN" sz="2600" dirty="0"/>
              <a:t>Recommendations</a:t>
            </a:r>
            <a:endParaRPr lang="en-US" sz="2600" dirty="0"/>
          </a:p>
          <a:p>
            <a:pPr lvl="0" algn="ctr">
              <a:lnSpc>
                <a:spcPct val="150000"/>
              </a:lnSpc>
            </a:pPr>
            <a:endParaRPr lang="en-US" sz="1800" b="1" dirty="0">
              <a:solidFill>
                <a:srgbClr val="3A3A3A"/>
              </a:solidFill>
              <a:latin typeface="Calibri"/>
              <a:ea typeface="Calibri"/>
              <a:cs typeface="Calibri"/>
              <a:sym typeface="Calibri"/>
            </a:endParaRPr>
          </a:p>
          <a:p>
            <a:pPr lvl="0" algn="ctr">
              <a:lnSpc>
                <a:spcPct val="150000"/>
              </a:lnSpc>
            </a:pPr>
            <a:r>
              <a:rPr lang="en-US" sz="1800" b="1" dirty="0" err="1">
                <a:solidFill>
                  <a:srgbClr val="3A3A3A"/>
                </a:solidFill>
                <a:latin typeface="Calibri"/>
                <a:ea typeface="Calibri"/>
                <a:cs typeface="Calibri"/>
                <a:sym typeface="Calibri"/>
              </a:rPr>
              <a:t>Bisan</a:t>
            </a:r>
            <a:r>
              <a:rPr lang="en-US" sz="1800" b="1" dirty="0">
                <a:solidFill>
                  <a:srgbClr val="3A3A3A"/>
                </a:solidFill>
                <a:latin typeface="Calibri"/>
                <a:ea typeface="Calibri"/>
                <a:cs typeface="Calibri"/>
                <a:sym typeface="Calibri"/>
              </a:rPr>
              <a:t> </a:t>
            </a:r>
            <a:r>
              <a:rPr lang="en-US" sz="1800" b="1" dirty="0" err="1">
                <a:solidFill>
                  <a:srgbClr val="3A3A3A"/>
                </a:solidFill>
                <a:latin typeface="Calibri"/>
                <a:ea typeface="Calibri"/>
                <a:cs typeface="Calibri"/>
                <a:sym typeface="Calibri"/>
              </a:rPr>
              <a:t>Alhmood</a:t>
            </a:r>
            <a:r>
              <a:rPr lang="en-US" sz="1800" b="1" dirty="0">
                <a:solidFill>
                  <a:srgbClr val="3A3A3A"/>
                </a:solidFill>
                <a:latin typeface="Calibri"/>
                <a:ea typeface="Calibri"/>
                <a:cs typeface="Calibri"/>
                <a:sym typeface="Calibri"/>
              </a:rPr>
              <a:t> - Project Manager/Strategist</a:t>
            </a:r>
          </a:p>
          <a:p>
            <a:pPr lvl="0" algn="ctr">
              <a:lnSpc>
                <a:spcPct val="150000"/>
              </a:lnSpc>
            </a:pPr>
            <a:r>
              <a:rPr lang="en-US" sz="1800" b="1" dirty="0">
                <a:solidFill>
                  <a:srgbClr val="3A3A3A"/>
                </a:solidFill>
                <a:latin typeface="Calibri"/>
                <a:ea typeface="Calibri"/>
                <a:cs typeface="Calibri"/>
                <a:sym typeface="Calibri"/>
              </a:rPr>
              <a:t>Katniss Chen - Technologist</a:t>
            </a:r>
          </a:p>
          <a:p>
            <a:pPr lvl="0" algn="ctr">
              <a:lnSpc>
                <a:spcPct val="150000"/>
              </a:lnSpc>
            </a:pPr>
            <a:r>
              <a:rPr lang="en-US" sz="1800" b="1" dirty="0">
                <a:solidFill>
                  <a:srgbClr val="3A3A3A"/>
                </a:solidFill>
                <a:latin typeface="Calibri"/>
                <a:ea typeface="Calibri"/>
                <a:cs typeface="Calibri"/>
                <a:sym typeface="Calibri"/>
              </a:rPr>
              <a:t>Jessica Cheng- Insights</a:t>
            </a:r>
          </a:p>
          <a:p>
            <a:pPr lvl="0" algn="ctr">
              <a:lnSpc>
                <a:spcPct val="150000"/>
              </a:lnSpc>
            </a:pPr>
            <a:r>
              <a:rPr lang="en-US" sz="1800" b="1" dirty="0">
                <a:solidFill>
                  <a:srgbClr val="3A3A3A"/>
                </a:solidFill>
                <a:latin typeface="Calibri"/>
                <a:ea typeface="Calibri"/>
                <a:cs typeface="Calibri"/>
                <a:sym typeface="Calibri"/>
              </a:rPr>
              <a:t>Marko </a:t>
            </a:r>
            <a:r>
              <a:rPr lang="en-US" sz="1800" b="1" dirty="0" err="1">
                <a:solidFill>
                  <a:srgbClr val="3A3A3A"/>
                </a:solidFill>
                <a:latin typeface="Calibri"/>
                <a:ea typeface="Calibri"/>
                <a:cs typeface="Calibri"/>
                <a:sym typeface="Calibri"/>
              </a:rPr>
              <a:t>Konte</a:t>
            </a:r>
            <a:r>
              <a:rPr lang="en-US" sz="1800" b="1" dirty="0">
                <a:solidFill>
                  <a:srgbClr val="3A3A3A"/>
                </a:solidFill>
                <a:latin typeface="Calibri"/>
                <a:ea typeface="Calibri"/>
                <a:cs typeface="Calibri"/>
                <a:sym typeface="Calibri"/>
              </a:rPr>
              <a:t> - Researcher</a:t>
            </a:r>
          </a:p>
          <a:p>
            <a:pPr lvl="0" algn="ctr">
              <a:lnSpc>
                <a:spcPct val="150000"/>
              </a:lnSpc>
            </a:pPr>
            <a:r>
              <a:rPr lang="en-US" sz="1800" b="1" dirty="0" err="1">
                <a:solidFill>
                  <a:srgbClr val="3A3A3A"/>
                </a:solidFill>
                <a:latin typeface="Calibri"/>
                <a:ea typeface="Calibri"/>
                <a:cs typeface="Calibri"/>
                <a:sym typeface="Calibri"/>
              </a:rPr>
              <a:t>Huanyu</a:t>
            </a:r>
            <a:r>
              <a:rPr lang="en-US" sz="1800" b="1" dirty="0">
                <a:solidFill>
                  <a:srgbClr val="3A3A3A"/>
                </a:solidFill>
                <a:latin typeface="Calibri"/>
                <a:ea typeface="Calibri"/>
                <a:cs typeface="Calibri"/>
                <a:sym typeface="Calibri"/>
              </a:rPr>
              <a:t> Ma - Analyst</a:t>
            </a:r>
          </a:p>
          <a:p>
            <a:pPr lvl="0" algn="ctr">
              <a:lnSpc>
                <a:spcPct val="150000"/>
              </a:lnSpc>
            </a:pPr>
            <a:r>
              <a:rPr lang="en-US" sz="1800" b="1" dirty="0" err="1">
                <a:solidFill>
                  <a:srgbClr val="3A3A3A"/>
                </a:solidFill>
                <a:latin typeface="Calibri"/>
                <a:ea typeface="Calibri"/>
                <a:cs typeface="Calibri"/>
                <a:sym typeface="Calibri"/>
              </a:rPr>
              <a:t>Serhiy</a:t>
            </a:r>
            <a:r>
              <a:rPr lang="en-US" sz="1800" b="1" dirty="0">
                <a:solidFill>
                  <a:srgbClr val="3A3A3A"/>
                </a:solidFill>
                <a:latin typeface="Calibri"/>
                <a:ea typeface="Calibri"/>
                <a:cs typeface="Calibri"/>
                <a:sym typeface="Calibri"/>
              </a:rPr>
              <a:t> </a:t>
            </a:r>
            <a:r>
              <a:rPr lang="en-US" sz="1800" b="1" dirty="0" err="1">
                <a:solidFill>
                  <a:srgbClr val="3A3A3A"/>
                </a:solidFill>
                <a:latin typeface="Calibri"/>
                <a:ea typeface="Calibri"/>
                <a:cs typeface="Calibri"/>
                <a:sym typeface="Calibri"/>
              </a:rPr>
              <a:t>Pylawka</a:t>
            </a:r>
            <a:r>
              <a:rPr lang="en-US" sz="1800" b="1" dirty="0">
                <a:solidFill>
                  <a:srgbClr val="3A3A3A"/>
                </a:solidFill>
                <a:latin typeface="Calibri"/>
                <a:ea typeface="Calibri"/>
                <a:cs typeface="Calibri"/>
                <a:sym typeface="Calibri"/>
              </a:rPr>
              <a:t> - Project Manager/Strategist</a:t>
            </a:r>
          </a:p>
          <a:p>
            <a:pPr lvl="0" algn="ctr">
              <a:lnSpc>
                <a:spcPct val="150000"/>
              </a:lnSpc>
            </a:pPr>
            <a:r>
              <a:rPr lang="en-US" sz="1800" b="1" dirty="0" err="1">
                <a:solidFill>
                  <a:srgbClr val="3A3A3A"/>
                </a:solidFill>
                <a:latin typeface="Calibri"/>
                <a:ea typeface="Calibri"/>
                <a:cs typeface="Calibri"/>
                <a:sym typeface="Calibri"/>
              </a:rPr>
              <a:t>Winny</a:t>
            </a:r>
            <a:r>
              <a:rPr lang="en-US" sz="1800" b="1" dirty="0">
                <a:solidFill>
                  <a:srgbClr val="3A3A3A"/>
                </a:solidFill>
                <a:latin typeface="Calibri"/>
                <a:ea typeface="Calibri"/>
                <a:cs typeface="Calibri"/>
                <a:sym typeface="Calibri"/>
              </a:rPr>
              <a:t> Shen- Strategist</a:t>
            </a:r>
          </a:p>
          <a:p>
            <a:pPr lvl="0" algn="ctr">
              <a:lnSpc>
                <a:spcPct val="150000"/>
              </a:lnSpc>
            </a:pPr>
            <a:r>
              <a:rPr lang="en-US" sz="1800" b="1" dirty="0">
                <a:solidFill>
                  <a:srgbClr val="3A3A3A"/>
                </a:solidFill>
                <a:latin typeface="Calibri"/>
                <a:ea typeface="Calibri"/>
                <a:cs typeface="Calibri"/>
                <a:sym typeface="Calibri"/>
              </a:rPr>
              <a:t>Hector Silva - Communicator</a:t>
            </a:r>
            <a:endParaRPr sz="1800" b="1" i="0" u="none" strike="noStrike" cap="none" dirty="0">
              <a:solidFill>
                <a:srgbClr val="3A3A3A"/>
              </a:solidFill>
              <a:latin typeface="Calibri"/>
              <a:ea typeface="Calibri"/>
              <a:cs typeface="Calibri"/>
              <a:sym typeface="Calibri"/>
            </a:endParaRPr>
          </a:p>
        </p:txBody>
      </p:sp>
      <p:sp>
        <p:nvSpPr>
          <p:cNvPr id="97" name="Google Shape;97;p13"/>
          <p:cNvSpPr/>
          <p:nvPr/>
        </p:nvSpPr>
        <p:spPr>
          <a:xfrm rot="2700000">
            <a:off x="-337104" y="6508630"/>
            <a:ext cx="925070" cy="462535"/>
          </a:xfrm>
          <a:custGeom>
            <a:avLst/>
            <a:gdLst/>
            <a:ahLst/>
            <a:cxnLst/>
            <a:rect l="l" t="t" r="r" b="b"/>
            <a:pathLst>
              <a:path w="925070" h="462535" extrusionOk="0">
                <a:moveTo>
                  <a:pt x="0" y="0"/>
                </a:moveTo>
                <a:lnTo>
                  <a:pt x="925070" y="0"/>
                </a:lnTo>
                <a:lnTo>
                  <a:pt x="462535" y="462535"/>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98" name="Google Shape;98;p13"/>
          <p:cNvCxnSpPr/>
          <p:nvPr/>
        </p:nvCxnSpPr>
        <p:spPr>
          <a:xfrm>
            <a:off x="5574890" y="1386348"/>
            <a:ext cx="1259473" cy="1259473"/>
          </a:xfrm>
          <a:prstGeom prst="straightConnector1">
            <a:avLst/>
          </a:prstGeom>
          <a:noFill/>
          <a:ln w="9525" cap="flat" cmpd="sng">
            <a:solidFill>
              <a:srgbClr val="FFC001"/>
            </a:solidFill>
            <a:prstDash val="solid"/>
            <a:miter lim="800000"/>
            <a:headEnd type="none" w="sm" len="sm"/>
            <a:tailEnd type="none" w="sm" len="sm"/>
          </a:ln>
        </p:spPr>
      </p:cxnSp>
      <p:cxnSp>
        <p:nvCxnSpPr>
          <p:cNvPr id="99" name="Google Shape;99;p13"/>
          <p:cNvCxnSpPr/>
          <p:nvPr/>
        </p:nvCxnSpPr>
        <p:spPr>
          <a:xfrm>
            <a:off x="6635502" y="2282916"/>
            <a:ext cx="1259473" cy="1259473"/>
          </a:xfrm>
          <a:prstGeom prst="straightConnector1">
            <a:avLst/>
          </a:prstGeom>
          <a:noFill/>
          <a:ln w="9525" cap="flat" cmpd="sng">
            <a:solidFill>
              <a:srgbClr val="3A3A3A"/>
            </a:solidFill>
            <a:prstDash val="solid"/>
            <a:miter lim="800000"/>
            <a:headEnd type="none" w="sm" len="sm"/>
            <a:tailEnd type="none" w="sm" len="sm"/>
          </a:ln>
        </p:spPr>
      </p:cxnSp>
      <p:sp>
        <p:nvSpPr>
          <p:cNvPr id="100" name="Google Shape;100;p13"/>
          <p:cNvSpPr/>
          <p:nvPr/>
        </p:nvSpPr>
        <p:spPr>
          <a:xfrm rot="2700000">
            <a:off x="11958528" y="6511803"/>
            <a:ext cx="307527" cy="532977"/>
          </a:xfrm>
          <a:custGeom>
            <a:avLst/>
            <a:gdLst/>
            <a:ahLst/>
            <a:cxnLst/>
            <a:rect l="l" t="t" r="r" b="b"/>
            <a:pathLst>
              <a:path w="307527" h="532977" extrusionOk="0">
                <a:moveTo>
                  <a:pt x="0" y="0"/>
                </a:moveTo>
                <a:lnTo>
                  <a:pt x="307527" y="307527"/>
                </a:lnTo>
                <a:lnTo>
                  <a:pt x="82077" y="532977"/>
                </a:lnTo>
                <a:lnTo>
                  <a:pt x="0" y="532977"/>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01" name="Google Shape;101;p13"/>
          <p:cNvCxnSpPr/>
          <p:nvPr/>
        </p:nvCxnSpPr>
        <p:spPr>
          <a:xfrm>
            <a:off x="8490519" y="4133042"/>
            <a:ext cx="3014169" cy="2959980"/>
          </a:xfrm>
          <a:prstGeom prst="straightConnector1">
            <a:avLst/>
          </a:prstGeom>
          <a:noFill/>
          <a:ln w="9525" cap="flat" cmpd="sng">
            <a:solidFill>
              <a:srgbClr val="FFC001"/>
            </a:solidFill>
            <a:prstDash val="solid"/>
            <a:miter lim="800000"/>
            <a:headEnd type="none" w="sm" len="sm"/>
            <a:tailEnd type="none" w="sm" len="sm"/>
          </a:ln>
        </p:spPr>
      </p:cxnSp>
      <p:pic>
        <p:nvPicPr>
          <p:cNvPr id="3" name="Picture 2">
            <a:extLst>
              <a:ext uri="{FF2B5EF4-FFF2-40B4-BE49-F238E27FC236}">
                <a16:creationId xmlns:a16="http://schemas.microsoft.com/office/drawing/2014/main" id="{1E070872-3D17-6841-8814-E1228B11CC69}"/>
              </a:ext>
            </a:extLst>
          </p:cNvPr>
          <p:cNvPicPr>
            <a:picLocks noChangeAspect="1"/>
          </p:cNvPicPr>
          <p:nvPr/>
        </p:nvPicPr>
        <p:blipFill>
          <a:blip r:embed="rId6"/>
          <a:stretch>
            <a:fillRect/>
          </a:stretch>
        </p:blipFill>
        <p:spPr>
          <a:xfrm>
            <a:off x="5058137" y="803999"/>
            <a:ext cx="4136663" cy="2483693"/>
          </a:xfrm>
          <a:prstGeom prst="rect">
            <a:avLst/>
          </a:prstGeom>
        </p:spPr>
      </p:pic>
      <p:pic>
        <p:nvPicPr>
          <p:cNvPr id="4" name="Picture 3">
            <a:extLst>
              <a:ext uri="{FF2B5EF4-FFF2-40B4-BE49-F238E27FC236}">
                <a16:creationId xmlns:a16="http://schemas.microsoft.com/office/drawing/2014/main" id="{08CD6CA1-C3A7-AF48-A91B-4FB6D3EFD635}"/>
              </a:ext>
            </a:extLst>
          </p:cNvPr>
          <p:cNvPicPr>
            <a:picLocks noChangeAspect="1"/>
          </p:cNvPicPr>
          <p:nvPr/>
        </p:nvPicPr>
        <p:blipFill>
          <a:blip r:embed="rId7"/>
          <a:stretch>
            <a:fillRect/>
          </a:stretch>
        </p:blipFill>
        <p:spPr>
          <a:xfrm>
            <a:off x="60810" y="23487"/>
            <a:ext cx="3362159" cy="1211100"/>
          </a:xfrm>
          <a:prstGeom prst="rect">
            <a:avLst/>
          </a:prstGeom>
        </p:spPr>
      </p:pic>
      <p:pic>
        <p:nvPicPr>
          <p:cNvPr id="6" name="Picture 5">
            <a:extLst>
              <a:ext uri="{FF2B5EF4-FFF2-40B4-BE49-F238E27FC236}">
                <a16:creationId xmlns:a16="http://schemas.microsoft.com/office/drawing/2014/main" id="{72E548A1-2909-7B4C-91F1-70F373B584BF}"/>
              </a:ext>
            </a:extLst>
          </p:cNvPr>
          <p:cNvPicPr>
            <a:picLocks noChangeAspect="1"/>
          </p:cNvPicPr>
          <p:nvPr/>
        </p:nvPicPr>
        <p:blipFill>
          <a:blip r:embed="rId8"/>
          <a:stretch>
            <a:fillRect/>
          </a:stretch>
        </p:blipFill>
        <p:spPr>
          <a:xfrm>
            <a:off x="6182094" y="23487"/>
            <a:ext cx="1418304" cy="14183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DAA7-1CFE-5542-B953-72976C086DD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767B2B3-04DE-CF47-B1C9-BED8978FEE5C}"/>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B9E3D01-95D2-4845-8309-038BA94AF516}"/>
              </a:ext>
            </a:extLst>
          </p:cNvPr>
          <p:cNvPicPr>
            <a:picLocks noChangeAspect="1"/>
          </p:cNvPicPr>
          <p:nvPr/>
        </p:nvPicPr>
        <p:blipFill>
          <a:blip r:embed="rId2"/>
          <a:stretch>
            <a:fillRect/>
          </a:stretch>
        </p:blipFill>
        <p:spPr>
          <a:xfrm>
            <a:off x="0" y="29066"/>
            <a:ext cx="12192000" cy="6799868"/>
          </a:xfrm>
          <a:prstGeom prst="rect">
            <a:avLst/>
          </a:prstGeom>
        </p:spPr>
      </p:pic>
    </p:spTree>
    <p:extLst>
      <p:ext uri="{BB962C8B-B14F-4D97-AF65-F5344CB8AC3E}">
        <p14:creationId xmlns:p14="http://schemas.microsoft.com/office/powerpoint/2010/main" val="369477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p:nvPr/>
        </p:nvSpPr>
        <p:spPr>
          <a:xfrm>
            <a:off x="558165" y="465575"/>
            <a:ext cx="429300" cy="461400"/>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3" name="Google Shape;263;p22"/>
          <p:cNvSpPr txBox="1"/>
          <p:nvPr/>
        </p:nvSpPr>
        <p:spPr>
          <a:xfrm>
            <a:off x="1209950" y="465575"/>
            <a:ext cx="6332700" cy="827100"/>
          </a:xfrm>
          <a:prstGeom prst="rect">
            <a:avLst/>
          </a:prstGeom>
          <a:noFill/>
          <a:ln>
            <a:noFill/>
          </a:ln>
        </p:spPr>
        <p:txBody>
          <a:bodyPr spcFirstLastPara="1" wrap="square" lIns="91425" tIns="45700" rIns="91425" bIns="45700" anchor="t" anchorCtr="0">
            <a:noAutofit/>
          </a:bodyPr>
          <a:lstStyle/>
          <a:p>
            <a:r>
              <a:rPr lang="en-US" sz="3200" b="1" dirty="0"/>
              <a:t>Data Collection - Wellbeing</a:t>
            </a:r>
          </a:p>
          <a:p>
            <a:br>
              <a:rPr lang="en-US" sz="2400" dirty="0"/>
            </a:br>
            <a:r>
              <a:rPr lang="en-US" sz="1800" b="1" u="sng" dirty="0"/>
              <a:t>Timing</a:t>
            </a:r>
            <a:r>
              <a:rPr lang="en-US" u="sng" dirty="0"/>
              <a:t>: </a:t>
            </a:r>
            <a:endParaRPr lang="en-US" sz="2400" dirty="0"/>
          </a:p>
          <a:p>
            <a:pPr marL="285750" indent="-285750" fontAlgn="base">
              <a:buFont typeface="Arial" panose="020B0604020202020204" pitchFamily="34" charset="0"/>
              <a:buChar char="•"/>
            </a:pPr>
            <a:r>
              <a:rPr lang="en-US" sz="1600" dirty="0"/>
              <a:t>Questions asked once or twice a week via an app</a:t>
            </a:r>
          </a:p>
          <a:p>
            <a:pPr marL="285750" indent="-285750" fontAlgn="base">
              <a:buFont typeface="Arial" panose="020B0604020202020204" pitchFamily="34" charset="0"/>
              <a:buChar char="•"/>
            </a:pPr>
            <a:r>
              <a:rPr lang="en-US" sz="1600" dirty="0"/>
              <a:t>They will get phone reminders</a:t>
            </a:r>
          </a:p>
          <a:p>
            <a:pPr fontAlgn="base"/>
            <a:endParaRPr lang="en-US" dirty="0"/>
          </a:p>
          <a:p>
            <a:r>
              <a:rPr lang="en-US" sz="1800" b="1" u="sng" dirty="0"/>
              <a:t>Length of data capture: </a:t>
            </a:r>
            <a:endParaRPr lang="en-US" sz="1800" b="1" dirty="0"/>
          </a:p>
          <a:p>
            <a:pPr marL="285750" indent="-285750" fontAlgn="base">
              <a:buFont typeface="Arial" panose="020B0604020202020204" pitchFamily="34" charset="0"/>
              <a:buChar char="•"/>
            </a:pPr>
            <a:r>
              <a:rPr lang="en-US" sz="1600" dirty="0"/>
              <a:t>20 weeks - 20 to 40 data points</a:t>
            </a:r>
          </a:p>
          <a:p>
            <a:pPr marL="285750" indent="-285750" fontAlgn="base">
              <a:buFont typeface="Arial" panose="020B0604020202020204" pitchFamily="34" charset="0"/>
              <a:buChar char="•"/>
            </a:pPr>
            <a:r>
              <a:rPr lang="en-US" sz="1600" dirty="0"/>
              <a:t>Columbia - Start of Spring 2020 (Jan) to  last regatta</a:t>
            </a:r>
          </a:p>
          <a:p>
            <a:pPr marL="285750" indent="-285750" fontAlgn="base">
              <a:buFont typeface="Arial" panose="020B0604020202020204" pitchFamily="34" charset="0"/>
              <a:buChar char="•"/>
            </a:pPr>
            <a:r>
              <a:rPr lang="en-US" sz="1600" dirty="0"/>
              <a:t>US Rowing January to Tokyo Olympics (June/July)</a:t>
            </a:r>
          </a:p>
          <a:p>
            <a:pPr fontAlgn="base"/>
            <a:endParaRPr lang="en-US" dirty="0"/>
          </a:p>
          <a:p>
            <a:r>
              <a:rPr lang="en-US" sz="1800" b="1" u="sng" dirty="0"/>
              <a:t>Question Types </a:t>
            </a:r>
            <a:endParaRPr lang="en-US" sz="1800" b="1" dirty="0"/>
          </a:p>
          <a:p>
            <a:pPr marL="285750" indent="-285750" fontAlgn="base">
              <a:buFont typeface="Arial" panose="020B0604020202020204" pitchFamily="34" charset="0"/>
              <a:buChar char="•"/>
            </a:pPr>
            <a:r>
              <a:rPr lang="en-US" sz="1600" dirty="0"/>
              <a:t>Key categories in which questions will be asked: Stress, Joy, Personal Growth, Nutrition/ Hydration</a:t>
            </a:r>
          </a:p>
          <a:p>
            <a:pPr marL="285750" indent="-285750" fontAlgn="base">
              <a:buFont typeface="Arial" panose="020B0604020202020204" pitchFamily="34" charset="0"/>
              <a:buChar char="•"/>
            </a:pPr>
            <a:r>
              <a:rPr lang="en-US" sz="1600" dirty="0"/>
              <a:t>Categories are rotating</a:t>
            </a:r>
          </a:p>
          <a:p>
            <a:pPr marL="285750" indent="-285750" fontAlgn="base">
              <a:buFont typeface="Arial" panose="020B0604020202020204" pitchFamily="34" charset="0"/>
              <a:buChar char="•"/>
            </a:pPr>
            <a:r>
              <a:rPr lang="en-US" sz="1600" dirty="0"/>
              <a:t>Athletes do not address the category on the same day</a:t>
            </a:r>
          </a:p>
          <a:p>
            <a:pPr marL="285750" indent="-285750" fontAlgn="base">
              <a:buFont typeface="Arial" panose="020B0604020202020204" pitchFamily="34" charset="0"/>
              <a:buChar char="•"/>
            </a:pPr>
            <a:r>
              <a:rPr lang="en-US" sz="1600" dirty="0"/>
              <a:t>Weekly spread to avoid attrition and test training</a:t>
            </a:r>
          </a:p>
        </p:txBody>
      </p:sp>
      <p:sp>
        <p:nvSpPr>
          <p:cNvPr id="266" name="Google Shape;266;p22"/>
          <p:cNvSpPr txBox="1"/>
          <p:nvPr/>
        </p:nvSpPr>
        <p:spPr>
          <a:xfrm>
            <a:off x="3872125" y="2633250"/>
            <a:ext cx="12627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a:t>
            </a:r>
            <a:endParaRPr sz="1800" b="1" dirty="0"/>
          </a:p>
        </p:txBody>
      </p:sp>
      <p:sp>
        <p:nvSpPr>
          <p:cNvPr id="268" name="Google Shape;268;p22"/>
          <p:cNvSpPr txBox="1"/>
          <p:nvPr/>
        </p:nvSpPr>
        <p:spPr>
          <a:xfrm>
            <a:off x="8983137" y="2859404"/>
            <a:ext cx="4086900" cy="3064800"/>
          </a:xfrm>
          <a:prstGeom prst="rect">
            <a:avLst/>
          </a:prstGeom>
          <a:noFill/>
          <a:ln>
            <a:noFill/>
          </a:ln>
        </p:spPr>
        <p:txBody>
          <a:bodyPr spcFirstLastPara="1" wrap="square" lIns="91425" tIns="45700" rIns="91425" bIns="45700" anchor="t" anchorCtr="0">
            <a:noAutofit/>
          </a:bodyPr>
          <a:lstStyle/>
          <a:p>
            <a:pPr marL="101600" marR="0" lvl="0" algn="l" rtl="0">
              <a:spcBef>
                <a:spcPts val="0"/>
              </a:spcBef>
              <a:spcAft>
                <a:spcPts val="0"/>
              </a:spcAft>
              <a:buClr>
                <a:schemeClr val="dk1"/>
              </a:buClr>
              <a:buSzPts val="2000"/>
            </a:pPr>
            <a:br>
              <a:rPr lang="en-US" sz="1800" dirty="0">
                <a:solidFill>
                  <a:schemeClr val="dk1"/>
                </a:solidFill>
                <a:latin typeface="Calibri"/>
                <a:ea typeface="Calibri"/>
                <a:cs typeface="Calibri"/>
                <a:sym typeface="Calibri"/>
              </a:rPr>
            </a:br>
            <a:br>
              <a:rPr lang="en-US" sz="2800" dirty="0">
                <a:solidFill>
                  <a:schemeClr val="dk1"/>
                </a:solidFill>
                <a:latin typeface="Calibri"/>
                <a:ea typeface="Calibri"/>
                <a:cs typeface="Calibri"/>
                <a:sym typeface="Calibri"/>
              </a:rPr>
            </a:br>
            <a:endParaRPr sz="2800" i="0" u="none" strike="noStrike" cap="none" dirty="0">
              <a:solidFill>
                <a:srgbClr val="3A3A3A"/>
              </a:solidFill>
              <a:latin typeface="Calibri"/>
              <a:ea typeface="Calibri"/>
              <a:cs typeface="Calibri"/>
              <a:sym typeface="Calibri"/>
            </a:endParaRPr>
          </a:p>
        </p:txBody>
      </p:sp>
      <p:sp>
        <p:nvSpPr>
          <p:cNvPr id="269" name="Google Shape;269;p22"/>
          <p:cNvSpPr/>
          <p:nvPr/>
        </p:nvSpPr>
        <p:spPr>
          <a:xfrm>
            <a:off x="8983137" y="5365342"/>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1B3A2E1F-6D35-4740-9CB7-77688DB3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672" y="3793201"/>
            <a:ext cx="2029805" cy="3064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15CE390-1206-534B-9655-1BB9D9C5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794" y="3964599"/>
            <a:ext cx="2563206" cy="2801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p:nvPr/>
        </p:nvSpPr>
        <p:spPr>
          <a:xfrm>
            <a:off x="7234286" y="3248930"/>
            <a:ext cx="36267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A3A3A"/>
              </a:buClr>
              <a:buSzPts val="1600"/>
              <a:buFont typeface="Calibri"/>
              <a:buNone/>
            </a:pPr>
            <a:endParaRPr sz="1600" b="0" i="0" u="none" strike="noStrike" cap="none" dirty="0">
              <a:solidFill>
                <a:srgbClr val="3A3A3A"/>
              </a:solidFill>
              <a:latin typeface="Calibri"/>
              <a:ea typeface="Calibri"/>
              <a:cs typeface="Calibri"/>
              <a:sym typeface="Calibri"/>
            </a:endParaRPr>
          </a:p>
        </p:txBody>
      </p:sp>
      <p:sp>
        <p:nvSpPr>
          <p:cNvPr id="276" name="Google Shape;276;p23"/>
          <p:cNvSpPr/>
          <p:nvPr/>
        </p:nvSpPr>
        <p:spPr>
          <a:xfrm>
            <a:off x="638790" y="56138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77" name="Google Shape;277;p23"/>
          <p:cNvSpPr txBox="1"/>
          <p:nvPr/>
        </p:nvSpPr>
        <p:spPr>
          <a:xfrm>
            <a:off x="1209937" y="523593"/>
            <a:ext cx="9805725" cy="827100"/>
          </a:xfrm>
          <a:prstGeom prst="rect">
            <a:avLst/>
          </a:prstGeom>
          <a:noFill/>
          <a:ln>
            <a:noFill/>
          </a:ln>
        </p:spPr>
        <p:txBody>
          <a:bodyPr spcFirstLastPara="1" wrap="square" lIns="91425" tIns="45700" rIns="91425" bIns="45700" anchor="t" anchorCtr="0">
            <a:noAutofit/>
          </a:bodyPr>
          <a:lstStyle/>
          <a:p>
            <a:r>
              <a:rPr lang="en-US" sz="3200" b="1" dirty="0"/>
              <a:t>Data Collection - Mental Health Survey Proposal</a:t>
            </a:r>
          </a:p>
          <a:p>
            <a:br>
              <a:rPr lang="en-US" sz="2400" dirty="0"/>
            </a:br>
            <a:endParaRPr sz="2400" b="1" dirty="0">
              <a:solidFill>
                <a:schemeClr val="dk1"/>
              </a:solidFill>
              <a:latin typeface="Calibri"/>
              <a:ea typeface="Calibri"/>
              <a:cs typeface="Calibri"/>
              <a:sym typeface="Calibri"/>
            </a:endParaRPr>
          </a:p>
        </p:txBody>
      </p:sp>
      <p:sp>
        <p:nvSpPr>
          <p:cNvPr id="280" name="Google Shape;280;p23"/>
          <p:cNvSpPr txBox="1"/>
          <p:nvPr/>
        </p:nvSpPr>
        <p:spPr>
          <a:xfrm>
            <a:off x="2216163" y="5330800"/>
            <a:ext cx="22707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
        <p:nvSpPr>
          <p:cNvPr id="281" name="Google Shape;281;p23"/>
          <p:cNvSpPr txBox="1"/>
          <p:nvPr/>
        </p:nvSpPr>
        <p:spPr>
          <a:xfrm>
            <a:off x="7542638" y="5330800"/>
            <a:ext cx="22707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
        <p:nvSpPr>
          <p:cNvPr id="282" name="Google Shape;282;p23"/>
          <p:cNvSpPr txBox="1"/>
          <p:nvPr/>
        </p:nvSpPr>
        <p:spPr>
          <a:xfrm>
            <a:off x="1757275" y="5771800"/>
            <a:ext cx="9539700" cy="99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300"/>
              <a:buFont typeface="Arial"/>
              <a:buNone/>
            </a:pPr>
            <a:endParaRPr sz="1300" b="1" dirty="0">
              <a:solidFill>
                <a:srgbClr val="3A3A3A"/>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6058EA68-B060-3C40-87CC-A4CE7CFD935D}"/>
              </a:ext>
            </a:extLst>
          </p:cNvPr>
          <p:cNvGraphicFramePr>
            <a:graphicFrameLocks noGrp="1"/>
          </p:cNvGraphicFramePr>
          <p:nvPr>
            <p:extLst>
              <p:ext uri="{D42A27DB-BD31-4B8C-83A1-F6EECF244321}">
                <p14:modId xmlns:p14="http://schemas.microsoft.com/office/powerpoint/2010/main" val="2518428354"/>
              </p:ext>
            </p:extLst>
          </p:nvPr>
        </p:nvGraphicFramePr>
        <p:xfrm>
          <a:off x="1331014" y="1159400"/>
          <a:ext cx="9384611" cy="5327124"/>
        </p:xfrm>
        <a:graphic>
          <a:graphicData uri="http://schemas.openxmlformats.org/drawingml/2006/table">
            <a:tbl>
              <a:tblPr/>
              <a:tblGrid>
                <a:gridCol w="1152687">
                  <a:extLst>
                    <a:ext uri="{9D8B030D-6E8A-4147-A177-3AD203B41FA5}">
                      <a16:colId xmlns:a16="http://schemas.microsoft.com/office/drawing/2014/main" val="3172418961"/>
                    </a:ext>
                  </a:extLst>
                </a:gridCol>
                <a:gridCol w="4175771">
                  <a:extLst>
                    <a:ext uri="{9D8B030D-6E8A-4147-A177-3AD203B41FA5}">
                      <a16:colId xmlns:a16="http://schemas.microsoft.com/office/drawing/2014/main" val="1700188941"/>
                    </a:ext>
                  </a:extLst>
                </a:gridCol>
                <a:gridCol w="826455">
                  <a:extLst>
                    <a:ext uri="{9D8B030D-6E8A-4147-A177-3AD203B41FA5}">
                      <a16:colId xmlns:a16="http://schemas.microsoft.com/office/drawing/2014/main" val="2522305107"/>
                    </a:ext>
                  </a:extLst>
                </a:gridCol>
                <a:gridCol w="880827">
                  <a:extLst>
                    <a:ext uri="{9D8B030D-6E8A-4147-A177-3AD203B41FA5}">
                      <a16:colId xmlns:a16="http://schemas.microsoft.com/office/drawing/2014/main" val="2743476680"/>
                    </a:ext>
                  </a:extLst>
                </a:gridCol>
                <a:gridCol w="815580">
                  <a:extLst>
                    <a:ext uri="{9D8B030D-6E8A-4147-A177-3AD203B41FA5}">
                      <a16:colId xmlns:a16="http://schemas.microsoft.com/office/drawing/2014/main" val="118851025"/>
                    </a:ext>
                  </a:extLst>
                </a:gridCol>
                <a:gridCol w="761208">
                  <a:extLst>
                    <a:ext uri="{9D8B030D-6E8A-4147-A177-3AD203B41FA5}">
                      <a16:colId xmlns:a16="http://schemas.microsoft.com/office/drawing/2014/main" val="488040394"/>
                    </a:ext>
                  </a:extLst>
                </a:gridCol>
                <a:gridCol w="772083">
                  <a:extLst>
                    <a:ext uri="{9D8B030D-6E8A-4147-A177-3AD203B41FA5}">
                      <a16:colId xmlns:a16="http://schemas.microsoft.com/office/drawing/2014/main" val="1570947734"/>
                    </a:ext>
                  </a:extLst>
                </a:gridCol>
              </a:tblGrid>
              <a:tr h="976765">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Category Measurement</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Question</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Strongly Disagree (1)</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Somewhat Disagree (2)</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Do not Agree or Disagree (3)</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Somewhat Agree (4)</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Strongly Agree (5)</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90534933"/>
                  </a:ext>
                </a:extLst>
              </a:tr>
              <a:tr h="530959">
                <a:tc rowSpan="2">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Stress Level</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The current demands on my time and energy are manageable</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62112501"/>
                  </a:ext>
                </a:extLst>
              </a:tr>
              <a:tr h="530959">
                <a:tc vMerge="1">
                  <a:txBody>
                    <a:bodyPr/>
                    <a:lstStyle/>
                    <a:p>
                      <a:endParaRPr lang="en-US"/>
                    </a:p>
                  </a:txBody>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The level of stress I’m under is optimal for my performance </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07636209"/>
                  </a:ext>
                </a:extLst>
              </a:tr>
              <a:tr h="530959">
                <a:tc rowSpan="2">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Joy</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My sport brings me joy</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78760483"/>
                  </a:ext>
                </a:extLst>
              </a:tr>
              <a:tr h="530959">
                <a:tc vMerge="1">
                  <a:txBody>
                    <a:bodyPr/>
                    <a:lstStyle/>
                    <a:p>
                      <a:endParaRPr lang="en-US"/>
                    </a:p>
                  </a:txBody>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My relationship with my teammates enhances my performance</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6201544"/>
                  </a:ext>
                </a:extLst>
              </a:tr>
              <a:tr h="613609">
                <a:tc rowSpan="2">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Personal Growth</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My efforts to improve my athletic performance over the past month have paid off</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04149258"/>
                  </a:ext>
                </a:extLst>
              </a:tr>
              <a:tr h="550996">
                <a:tc vMerge="1">
                  <a:txBody>
                    <a:bodyPr/>
                    <a:lstStyle/>
                    <a:p>
                      <a:endParaRPr lang="en-US"/>
                    </a:p>
                  </a:txBody>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I’ve been able to achieve my goals over the last month </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61011996"/>
                  </a:ext>
                </a:extLst>
              </a:tr>
              <a:tr h="530959">
                <a:tc>
                  <a:txBody>
                    <a:bodyPr/>
                    <a:lstStyle/>
                    <a:p>
                      <a:pPr algn="ctr" rtl="0" fontAlgn="ctr">
                        <a:spcBef>
                          <a:spcPts val="0"/>
                        </a:spcBef>
                        <a:spcAft>
                          <a:spcPts val="0"/>
                        </a:spcAft>
                      </a:pPr>
                      <a:r>
                        <a:rPr lang="en-US" sz="900" b="0" i="0" u="none" strike="noStrike" dirty="0">
                          <a:solidFill>
                            <a:srgbClr val="000000"/>
                          </a:solidFill>
                          <a:effectLst/>
                          <a:latin typeface="Arial" panose="020B0604020202020204" pitchFamily="34" charset="0"/>
                        </a:rPr>
                        <a:t>Nutrition</a:t>
                      </a:r>
                      <a:endParaRPr lang="en-US" dirty="0">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900" b="0" i="0" u="none" strike="noStrike" dirty="0">
                          <a:solidFill>
                            <a:srgbClr val="000000"/>
                          </a:solidFill>
                          <a:effectLst/>
                          <a:latin typeface="Arial" panose="020B0604020202020204" pitchFamily="34" charset="0"/>
                        </a:rPr>
                        <a:t>I had a balanced, healthy diet yesterday</a:t>
                      </a:r>
                      <a:endParaRPr lang="en-US"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28547400"/>
                  </a:ext>
                </a:extLst>
              </a:tr>
              <a:tr h="530959">
                <a:tc>
                  <a:txBody>
                    <a:bodyPr/>
                    <a:lstStyle/>
                    <a:p>
                      <a:pPr algn="ctr" rtl="0" fontAlgn="ctr">
                        <a:spcBef>
                          <a:spcPts val="0"/>
                        </a:spcBef>
                        <a:spcAft>
                          <a:spcPts val="0"/>
                        </a:spcAft>
                      </a:pPr>
                      <a:r>
                        <a:rPr lang="en-US" sz="900" b="0" i="0" u="none" strike="noStrike">
                          <a:solidFill>
                            <a:srgbClr val="000000"/>
                          </a:solidFill>
                          <a:effectLst/>
                          <a:latin typeface="Arial" panose="020B0604020202020204" pitchFamily="34" charset="0"/>
                        </a:rPr>
                        <a:t>Hydration</a:t>
                      </a:r>
                      <a:endParaRPr lang="en-US">
                        <a:effectLst/>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900" b="0" i="0" u="none" strike="noStrike">
                          <a:solidFill>
                            <a:srgbClr val="000000"/>
                          </a:solidFill>
                          <a:effectLst/>
                          <a:latin typeface="Arial" panose="020B0604020202020204" pitchFamily="34" charset="0"/>
                        </a:rPr>
                        <a:t>I generally feel well hydrated</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dirty="0">
                          <a:effectLst/>
                        </a:rPr>
                        <a:t>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25689078"/>
                  </a:ext>
                </a:extLst>
              </a:tr>
            </a:tbl>
          </a:graphicData>
        </a:graphic>
      </p:graphicFrame>
      <p:sp>
        <p:nvSpPr>
          <p:cNvPr id="4" name="Rectangle 1">
            <a:extLst>
              <a:ext uri="{FF2B5EF4-FFF2-40B4-BE49-F238E27FC236}">
                <a16:creationId xmlns:a16="http://schemas.microsoft.com/office/drawing/2014/main" id="{C19C3E8D-CE3B-B743-9D0F-D8065FBFCF2E}"/>
              </a:ext>
            </a:extLst>
          </p:cNvPr>
          <p:cNvSpPr>
            <a:spLocks noChangeArrowheads="1"/>
          </p:cNvSpPr>
          <p:nvPr/>
        </p:nvSpPr>
        <p:spPr bwMode="auto">
          <a:xfrm>
            <a:off x="1985963" y="1974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p:nvPr/>
        </p:nvSpPr>
        <p:spPr>
          <a:xfrm>
            <a:off x="943896" y="1533831"/>
            <a:ext cx="3708051" cy="5048629"/>
          </a:xfrm>
          <a:prstGeom prst="rect">
            <a:avLst/>
          </a:prstGeom>
          <a:noFill/>
          <a:ln w="76200" cap="flat" cmpd="sng">
            <a:solidFill>
              <a:srgbClr val="FFC0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9" name="Google Shape;169;p17"/>
          <p:cNvPicPr preferRelativeResize="0"/>
          <p:nvPr/>
        </p:nvPicPr>
        <p:blipFill rotWithShape="1">
          <a:blip r:embed="rId3">
            <a:alphaModFix/>
          </a:blip>
          <a:srcRect t="30179" r="29172" b="30179"/>
          <a:stretch/>
        </p:blipFill>
        <p:spPr>
          <a:xfrm>
            <a:off x="943897" y="0"/>
            <a:ext cx="3362632" cy="1209368"/>
          </a:xfrm>
          <a:custGeom>
            <a:avLst/>
            <a:gdLst/>
            <a:ahLst/>
            <a:cxnLst/>
            <a:rect l="l" t="t" r="r" b="b"/>
            <a:pathLst>
              <a:path w="3362632" h="1209368" extrusionOk="0">
                <a:moveTo>
                  <a:pt x="0" y="0"/>
                </a:moveTo>
                <a:lnTo>
                  <a:pt x="3362632" y="0"/>
                </a:lnTo>
                <a:lnTo>
                  <a:pt x="3362632" y="1209368"/>
                </a:lnTo>
                <a:lnTo>
                  <a:pt x="0" y="1209368"/>
                </a:lnTo>
                <a:close/>
              </a:path>
            </a:pathLst>
          </a:custGeom>
          <a:noFill/>
          <a:ln>
            <a:noFill/>
          </a:ln>
        </p:spPr>
      </p:pic>
      <p:sp>
        <p:nvSpPr>
          <p:cNvPr id="171" name="Google Shape;171;p17"/>
          <p:cNvSpPr txBox="1"/>
          <p:nvPr/>
        </p:nvSpPr>
        <p:spPr>
          <a:xfrm>
            <a:off x="4314694" y="275539"/>
            <a:ext cx="7694103" cy="708000"/>
          </a:xfrm>
          <a:prstGeom prst="rect">
            <a:avLst/>
          </a:prstGeom>
          <a:noFill/>
          <a:ln>
            <a:noFill/>
          </a:ln>
        </p:spPr>
        <p:txBody>
          <a:bodyPr spcFirstLastPara="1" wrap="square" lIns="91425" tIns="45700" rIns="91425" bIns="45700" anchor="t" anchorCtr="0">
            <a:noAutofit/>
          </a:bodyPr>
          <a:lstStyle/>
          <a:p>
            <a:pPr lvl="0"/>
            <a:r>
              <a:rPr lang="en-US" sz="3200" b="1" dirty="0"/>
              <a:t>Data Collection - Athletic Performance</a:t>
            </a:r>
            <a:endParaRPr sz="3200" b="1" dirty="0">
              <a:solidFill>
                <a:srgbClr val="3A3A3A"/>
              </a:solidFill>
              <a:latin typeface="Calibri"/>
              <a:ea typeface="Calibri"/>
              <a:cs typeface="Calibri"/>
              <a:sym typeface="Calibri"/>
            </a:endParaRPr>
          </a:p>
        </p:txBody>
      </p:sp>
      <p:sp>
        <p:nvSpPr>
          <p:cNvPr id="172" name="Google Shape;172;p17"/>
          <p:cNvSpPr txBox="1"/>
          <p:nvPr/>
        </p:nvSpPr>
        <p:spPr>
          <a:xfrm>
            <a:off x="1121194" y="1711968"/>
            <a:ext cx="3193500" cy="3560700"/>
          </a:xfrm>
          <a:prstGeom prst="rect">
            <a:avLst/>
          </a:prstGeom>
          <a:noFill/>
          <a:ln>
            <a:noFill/>
          </a:ln>
        </p:spPr>
        <p:txBody>
          <a:bodyPr spcFirstLastPara="1" wrap="square" lIns="91425" tIns="45700" rIns="91425" bIns="45700" anchor="t" anchorCtr="0">
            <a:noAutofit/>
          </a:bodyPr>
          <a:lstStyle/>
          <a:p>
            <a:pPr fontAlgn="base"/>
            <a:r>
              <a:rPr lang="en-US" dirty="0"/>
              <a:t>Manual or automatic input of results of rowing tests on land</a:t>
            </a:r>
          </a:p>
          <a:p>
            <a:pPr fontAlgn="base"/>
            <a:endParaRPr lang="en-US" dirty="0"/>
          </a:p>
          <a:p>
            <a:pPr fontAlgn="base"/>
            <a:r>
              <a:rPr lang="en-US" dirty="0"/>
              <a:t>The athlete will input:</a:t>
            </a:r>
          </a:p>
          <a:p>
            <a:pPr marL="285750" lvl="1" indent="-285750" fontAlgn="base">
              <a:buFont typeface="Arial" panose="020B0604020202020204" pitchFamily="34" charset="0"/>
              <a:buChar char="•"/>
            </a:pPr>
            <a:r>
              <a:rPr lang="en-US" dirty="0"/>
              <a:t>RPE (how they are feeling) </a:t>
            </a:r>
          </a:p>
          <a:p>
            <a:pPr marL="285750" lvl="1" indent="-285750" fontAlgn="base">
              <a:buFont typeface="Arial" panose="020B0604020202020204" pitchFamily="34" charset="0"/>
              <a:buChar char="•"/>
            </a:pPr>
            <a:r>
              <a:rPr lang="en-US" dirty="0"/>
              <a:t>SRPE (the exertion level of the session).  </a:t>
            </a:r>
          </a:p>
          <a:p>
            <a:pPr lvl="1" fontAlgn="base"/>
            <a:r>
              <a:rPr lang="en-US" dirty="0"/>
              <a:t>Optional manual input of results (split time and watts), although that is generally inputted by coaches. </a:t>
            </a:r>
          </a:p>
          <a:p>
            <a:pPr lvl="1" fontAlgn="base"/>
            <a:endParaRPr lang="en-US" dirty="0"/>
          </a:p>
          <a:p>
            <a:pPr fontAlgn="base"/>
            <a:r>
              <a:rPr lang="en-US" dirty="0"/>
              <a:t>Common Variables: </a:t>
            </a:r>
          </a:p>
          <a:p>
            <a:pPr marL="285750" lvl="1" indent="-285750" fontAlgn="base">
              <a:buFont typeface="Arial" panose="020B0604020202020204" pitchFamily="34" charset="0"/>
              <a:buChar char="•"/>
            </a:pPr>
            <a:r>
              <a:rPr lang="en-US" dirty="0"/>
              <a:t>Name</a:t>
            </a:r>
          </a:p>
          <a:p>
            <a:pPr marL="285750" lvl="1" indent="-285750" fontAlgn="base">
              <a:buFont typeface="Arial" panose="020B0604020202020204" pitchFamily="34" charset="0"/>
              <a:buChar char="•"/>
            </a:pPr>
            <a:r>
              <a:rPr lang="en-US" dirty="0"/>
              <a:t>Date</a:t>
            </a:r>
          </a:p>
          <a:p>
            <a:pPr marL="285750" lvl="1" indent="-285750" fontAlgn="base">
              <a:buFont typeface="Arial" panose="020B0604020202020204" pitchFamily="34" charset="0"/>
              <a:buChar char="•"/>
            </a:pPr>
            <a:r>
              <a:rPr lang="en-US" dirty="0"/>
              <a:t>Test Type (alongside number value for multiple tests).</a:t>
            </a:r>
          </a:p>
          <a:p>
            <a:pPr lvl="1" fontAlgn="base"/>
            <a:endParaRPr lang="en-US" dirty="0"/>
          </a:p>
          <a:p>
            <a:r>
              <a:rPr lang="en-US" dirty="0"/>
              <a:t>RPE and SRPE Data for that date and athlete name will be used for analysis in correlation to rowing performance.</a:t>
            </a:r>
            <a:r>
              <a:rPr lang="en-US" sz="1600" dirty="0"/>
              <a:t> </a:t>
            </a:r>
            <a:endParaRPr lang="en-US" dirty="0"/>
          </a:p>
        </p:txBody>
      </p:sp>
      <p:sp>
        <p:nvSpPr>
          <p:cNvPr id="173" name="Google Shape;173;p17"/>
          <p:cNvSpPr/>
          <p:nvPr/>
        </p:nvSpPr>
        <p:spPr>
          <a:xfrm>
            <a:off x="5921469" y="5648632"/>
            <a:ext cx="5806632" cy="600165"/>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4" name="Google Shape;174;p17"/>
          <p:cNvSpPr/>
          <p:nvPr/>
        </p:nvSpPr>
        <p:spPr>
          <a:xfrm>
            <a:off x="8020049" y="5203377"/>
            <a:ext cx="3708052" cy="383259"/>
          </a:xfrm>
          <a:prstGeom prst="rect">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75" name="Google Shape;175;p17"/>
          <p:cNvCxnSpPr/>
          <p:nvPr/>
        </p:nvCxnSpPr>
        <p:spPr>
          <a:xfrm>
            <a:off x="10312256" y="4706605"/>
            <a:ext cx="1415845" cy="0"/>
          </a:xfrm>
          <a:prstGeom prst="straightConnector1">
            <a:avLst/>
          </a:prstGeom>
          <a:noFill/>
          <a:ln w="9525" cap="flat" cmpd="sng">
            <a:solidFill>
              <a:srgbClr val="FFC001"/>
            </a:solidFill>
            <a:prstDash val="solid"/>
            <a:miter lim="800000"/>
            <a:headEnd type="none" w="sm" len="sm"/>
            <a:tailEnd type="none" w="sm" len="sm"/>
          </a:ln>
        </p:spPr>
      </p:cxnSp>
      <p:pic>
        <p:nvPicPr>
          <p:cNvPr id="1026" name="Picture 2">
            <a:extLst>
              <a:ext uri="{FF2B5EF4-FFF2-40B4-BE49-F238E27FC236}">
                <a16:creationId xmlns:a16="http://schemas.microsoft.com/office/drawing/2014/main" id="{FBB755FA-F9B5-3A41-8529-60825F016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710" y="1585924"/>
            <a:ext cx="2745302" cy="3406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A4362D-D761-4647-AA3B-0263FF258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356" y="1559877"/>
            <a:ext cx="2953657" cy="345839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69;p22">
            <a:extLst>
              <a:ext uri="{FF2B5EF4-FFF2-40B4-BE49-F238E27FC236}">
                <a16:creationId xmlns:a16="http://schemas.microsoft.com/office/drawing/2014/main" id="{D4DE21CB-CD51-2945-971C-1CC28D029E37}"/>
              </a:ext>
            </a:extLst>
          </p:cNvPr>
          <p:cNvSpPr/>
          <p:nvPr/>
        </p:nvSpPr>
        <p:spPr>
          <a:xfrm>
            <a:off x="8194884" y="2699723"/>
            <a:ext cx="513600" cy="1358422"/>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p:nvPr/>
        </p:nvSpPr>
        <p:spPr>
          <a:xfrm>
            <a:off x="586740" y="465575"/>
            <a:ext cx="429300" cy="461400"/>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0" name="Google Shape;290;p24"/>
          <p:cNvSpPr txBox="1"/>
          <p:nvPr/>
        </p:nvSpPr>
        <p:spPr>
          <a:xfrm>
            <a:off x="1129499" y="502525"/>
            <a:ext cx="6099975" cy="523200"/>
          </a:xfrm>
          <a:prstGeom prst="rect">
            <a:avLst/>
          </a:prstGeom>
          <a:noFill/>
          <a:ln>
            <a:noFill/>
          </a:ln>
        </p:spPr>
        <p:txBody>
          <a:bodyPr spcFirstLastPara="1" wrap="square" lIns="91425" tIns="45700" rIns="91425" bIns="45700" anchor="t" anchorCtr="0">
            <a:noAutofit/>
          </a:bodyPr>
          <a:lstStyle/>
          <a:p>
            <a:pPr lvl="0"/>
            <a:r>
              <a:rPr lang="en-US" sz="2400" b="1" dirty="0"/>
              <a:t>Data Collection - Weight Room Metrics</a:t>
            </a:r>
            <a:endParaRPr sz="2400" b="1" dirty="0">
              <a:solidFill>
                <a:schemeClr val="dk1"/>
              </a:solidFill>
              <a:latin typeface="Calibri"/>
              <a:ea typeface="Calibri"/>
              <a:cs typeface="Calibri"/>
              <a:sym typeface="Calibri"/>
            </a:endParaRPr>
          </a:p>
        </p:txBody>
      </p:sp>
      <p:sp>
        <p:nvSpPr>
          <p:cNvPr id="291" name="Google Shape;291;p24"/>
          <p:cNvSpPr txBox="1"/>
          <p:nvPr/>
        </p:nvSpPr>
        <p:spPr>
          <a:xfrm>
            <a:off x="801389" y="1216055"/>
            <a:ext cx="10150538" cy="837300"/>
          </a:xfrm>
          <a:prstGeom prst="rect">
            <a:avLst/>
          </a:prstGeom>
          <a:noFill/>
          <a:ln>
            <a:noFill/>
          </a:ln>
        </p:spPr>
        <p:txBody>
          <a:bodyPr spcFirstLastPara="1" wrap="square" lIns="91425" tIns="91425" rIns="91425" bIns="91425" anchor="t" anchorCtr="0">
            <a:noAutofit/>
          </a:bodyPr>
          <a:lstStyle/>
          <a:p>
            <a:pPr marL="457200" lvl="0" indent="-355600" algn="l" rtl="0">
              <a:lnSpc>
                <a:spcPct val="90000"/>
              </a:lnSpc>
              <a:spcBef>
                <a:spcPts val="0"/>
              </a:spcBef>
              <a:spcAft>
                <a:spcPts val="0"/>
              </a:spcAft>
              <a:buClr>
                <a:srgbClr val="3A3A3A"/>
              </a:buClr>
              <a:buSzPts val="2000"/>
              <a:buFont typeface="Calibri"/>
              <a:buChar char="❏"/>
            </a:pPr>
            <a:r>
              <a:rPr lang="en-US" sz="2400" b="1" dirty="0">
                <a:solidFill>
                  <a:srgbClr val="3A3A3A"/>
                </a:solidFill>
                <a:latin typeface="Calibri"/>
                <a:ea typeface="Calibri"/>
                <a:cs typeface="Calibri"/>
                <a:sym typeface="Calibri"/>
              </a:rPr>
              <a:t>Which</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ability</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to</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manually</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input</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exertion</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and</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test</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details</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from</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2o</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different</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weight</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room</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tests.</a:t>
            </a:r>
          </a:p>
          <a:p>
            <a:pPr marL="101600" lvl="0" algn="l" rtl="0">
              <a:lnSpc>
                <a:spcPct val="90000"/>
              </a:lnSpc>
              <a:spcBef>
                <a:spcPts val="0"/>
              </a:spcBef>
              <a:spcAft>
                <a:spcPts val="0"/>
              </a:spcAft>
              <a:buClr>
                <a:srgbClr val="3A3A3A"/>
              </a:buClr>
              <a:buSzPts val="2000"/>
            </a:pPr>
            <a:endParaRPr lang="en-US" altLang="zh-CN" sz="2400" b="1" dirty="0">
              <a:solidFill>
                <a:srgbClr val="3A3A3A"/>
              </a:solidFill>
              <a:latin typeface="Calibri"/>
              <a:ea typeface="Calibri"/>
              <a:cs typeface="Calibri"/>
              <a:sym typeface="Calibri"/>
            </a:endParaRPr>
          </a:p>
          <a:p>
            <a:pPr marL="457200" indent="-355600">
              <a:lnSpc>
                <a:spcPct val="90000"/>
              </a:lnSpc>
              <a:buClr>
                <a:srgbClr val="3A3A3A"/>
              </a:buClr>
              <a:buSzPts val="2000"/>
              <a:buFont typeface="Calibri"/>
              <a:buChar char="❏"/>
            </a:pPr>
            <a:r>
              <a:rPr lang="en-US" sz="2400" b="1" dirty="0"/>
              <a:t>Common variables: </a:t>
            </a:r>
          </a:p>
          <a:p>
            <a:pPr marL="444500" indent="-342900">
              <a:lnSpc>
                <a:spcPct val="90000"/>
              </a:lnSpc>
              <a:buClr>
                <a:srgbClr val="3A3A3A"/>
              </a:buClr>
              <a:buSzPts val="2000"/>
              <a:buFont typeface="Arial" panose="020B0604020202020204" pitchFamily="34" charset="0"/>
              <a:buChar char="•"/>
            </a:pPr>
            <a:r>
              <a:rPr lang="zh-CN" altLang="en-US" sz="2000" dirty="0">
                <a:solidFill>
                  <a:srgbClr val="3A3A3A"/>
                </a:solidFill>
                <a:latin typeface="Calibri"/>
                <a:cs typeface="Calibri"/>
              </a:rPr>
              <a:t> </a:t>
            </a:r>
            <a:r>
              <a:rPr lang="en-US" sz="2000" dirty="0">
                <a:solidFill>
                  <a:srgbClr val="3A3A3A"/>
                </a:solidFill>
                <a:latin typeface="Calibri"/>
                <a:cs typeface="Calibri"/>
              </a:rPr>
              <a:t>Name, Date, and Test type.</a:t>
            </a:r>
          </a:p>
          <a:p>
            <a:pPr marL="101600" lvl="0" algn="l" rtl="0">
              <a:lnSpc>
                <a:spcPct val="90000"/>
              </a:lnSpc>
              <a:spcBef>
                <a:spcPts val="0"/>
              </a:spcBef>
              <a:spcAft>
                <a:spcPts val="0"/>
              </a:spcAft>
              <a:buClr>
                <a:srgbClr val="3A3A3A"/>
              </a:buClr>
              <a:buSzPts val="2000"/>
            </a:pPr>
            <a:endParaRPr lang="en-US" sz="2400" b="1" dirty="0">
              <a:solidFill>
                <a:srgbClr val="3A3A3A"/>
              </a:solidFill>
              <a:latin typeface="Calibri"/>
              <a:ea typeface="Calibri"/>
              <a:cs typeface="Calibri"/>
              <a:sym typeface="Calibri"/>
            </a:endParaRPr>
          </a:p>
          <a:p>
            <a:pPr marL="457200" lvl="0" indent="-355600" algn="l" rtl="0">
              <a:lnSpc>
                <a:spcPct val="90000"/>
              </a:lnSpc>
              <a:spcBef>
                <a:spcPts val="0"/>
              </a:spcBef>
              <a:spcAft>
                <a:spcPts val="0"/>
              </a:spcAft>
              <a:buClr>
                <a:srgbClr val="3A3A3A"/>
              </a:buClr>
              <a:buSzPts val="2000"/>
              <a:buFont typeface="Calibri"/>
              <a:buChar char="❏"/>
            </a:pPr>
            <a:r>
              <a:rPr lang="en-US" sz="2400" b="1" dirty="0">
                <a:solidFill>
                  <a:srgbClr val="3A3A3A"/>
                </a:solidFill>
                <a:latin typeface="Calibri"/>
                <a:ea typeface="Calibri"/>
                <a:cs typeface="Calibri"/>
                <a:sym typeface="Calibri"/>
              </a:rPr>
              <a:t>Which</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Athlete</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will</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in</a:t>
            </a:r>
            <a:r>
              <a:rPr lang="zh-CN" altLang="en-US" sz="2400" b="1" dirty="0">
                <a:solidFill>
                  <a:srgbClr val="3A3A3A"/>
                </a:solidFill>
                <a:latin typeface="Calibri"/>
                <a:ea typeface="Calibri"/>
                <a:cs typeface="Calibri"/>
                <a:sym typeface="Calibri"/>
              </a:rPr>
              <a:t> </a:t>
            </a:r>
            <a:r>
              <a:rPr lang="en-US" altLang="zh-CN" sz="2400" b="1" dirty="0">
                <a:solidFill>
                  <a:srgbClr val="3A3A3A"/>
                </a:solidFill>
                <a:latin typeface="Calibri"/>
                <a:ea typeface="Calibri"/>
                <a:cs typeface="Calibri"/>
                <a:sym typeface="Calibri"/>
              </a:rPr>
              <a:t>put</a:t>
            </a:r>
          </a:p>
          <a:p>
            <a:pPr marL="444500" lvl="0" indent="-342900" algn="l" rtl="0">
              <a:lnSpc>
                <a:spcPct val="90000"/>
              </a:lnSpc>
              <a:spcBef>
                <a:spcPts val="0"/>
              </a:spcBef>
              <a:spcAft>
                <a:spcPts val="0"/>
              </a:spcAft>
              <a:buClr>
                <a:srgbClr val="3A3A3A"/>
              </a:buClr>
              <a:buSzPts val="2000"/>
              <a:buFont typeface="Arial" panose="020B0604020202020204" pitchFamily="34" charset="0"/>
              <a:buChar char="•"/>
            </a:pPr>
            <a:r>
              <a:rPr lang="en-US" altLang="zh-CN" sz="2000" dirty="0">
                <a:solidFill>
                  <a:srgbClr val="3A3A3A"/>
                </a:solidFill>
                <a:latin typeface="Calibri"/>
                <a:ea typeface="Calibri"/>
                <a:cs typeface="Calibri"/>
                <a:sym typeface="Calibri"/>
              </a:rPr>
              <a:t>RPE(how</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they</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are</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feeling)</a:t>
            </a:r>
          </a:p>
          <a:p>
            <a:pPr marL="444500" lvl="0" indent="-342900" algn="l" rtl="0">
              <a:lnSpc>
                <a:spcPct val="90000"/>
              </a:lnSpc>
              <a:spcBef>
                <a:spcPts val="0"/>
              </a:spcBef>
              <a:spcAft>
                <a:spcPts val="0"/>
              </a:spcAft>
              <a:buClr>
                <a:srgbClr val="3A3A3A"/>
              </a:buClr>
              <a:buSzPts val="2000"/>
              <a:buFont typeface="Arial" panose="020B0604020202020204" pitchFamily="34" charset="0"/>
              <a:buChar char="•"/>
            </a:pPr>
            <a:r>
              <a:rPr lang="en-US" altLang="zh-CN" sz="2000" dirty="0">
                <a:solidFill>
                  <a:srgbClr val="3A3A3A"/>
                </a:solidFill>
                <a:latin typeface="Calibri"/>
                <a:ea typeface="Calibri"/>
                <a:cs typeface="Calibri"/>
                <a:sym typeface="Calibri"/>
              </a:rPr>
              <a:t>SRPE(the</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exertion</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level</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of</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the</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session)</a:t>
            </a:r>
          </a:p>
          <a:p>
            <a:pPr marL="444500" lvl="0" indent="-342900" algn="l" rtl="0">
              <a:lnSpc>
                <a:spcPct val="90000"/>
              </a:lnSpc>
              <a:spcBef>
                <a:spcPts val="0"/>
              </a:spcBef>
              <a:spcAft>
                <a:spcPts val="0"/>
              </a:spcAft>
              <a:buClr>
                <a:srgbClr val="3A3A3A"/>
              </a:buClr>
              <a:buSzPts val="2000"/>
              <a:buFont typeface="Arial" panose="020B0604020202020204" pitchFamily="34" charset="0"/>
              <a:buChar char="•"/>
            </a:pPr>
            <a:r>
              <a:rPr lang="en-US" altLang="zh-CN" sz="2000" dirty="0">
                <a:solidFill>
                  <a:srgbClr val="3A3A3A"/>
                </a:solidFill>
                <a:latin typeface="Calibri"/>
                <a:ea typeface="Calibri"/>
                <a:cs typeface="Calibri"/>
                <a:sym typeface="Calibri"/>
              </a:rPr>
              <a:t>Performance(lifts,</a:t>
            </a:r>
            <a:r>
              <a:rPr lang="zh-CN" altLang="en-US" sz="2000" dirty="0">
                <a:solidFill>
                  <a:srgbClr val="3A3A3A"/>
                </a:solidFill>
                <a:latin typeface="Calibri"/>
                <a:ea typeface="Calibri"/>
                <a:cs typeface="Calibri"/>
                <a:sym typeface="Calibri"/>
              </a:rPr>
              <a:t> </a:t>
            </a:r>
            <a:r>
              <a:rPr lang="en-US" altLang="zh-CN" sz="2000" dirty="0">
                <a:solidFill>
                  <a:srgbClr val="3A3A3A"/>
                </a:solidFill>
                <a:latin typeface="Calibri"/>
                <a:ea typeface="Calibri"/>
                <a:cs typeface="Calibri"/>
                <a:sym typeface="Calibri"/>
              </a:rPr>
              <a:t>reps)</a:t>
            </a:r>
          </a:p>
          <a:p>
            <a:pPr marL="101600" lvl="0" algn="l" rtl="0">
              <a:lnSpc>
                <a:spcPct val="90000"/>
              </a:lnSpc>
              <a:spcBef>
                <a:spcPts val="0"/>
              </a:spcBef>
              <a:spcAft>
                <a:spcPts val="0"/>
              </a:spcAft>
              <a:buClr>
                <a:srgbClr val="3A3A3A"/>
              </a:buClr>
              <a:buSzPts val="2000"/>
            </a:pPr>
            <a:r>
              <a:rPr lang="zh-CN" altLang="en-US" sz="2000" b="1" dirty="0">
                <a:solidFill>
                  <a:srgbClr val="3A3A3A"/>
                </a:solidFill>
                <a:latin typeface="Calibri"/>
                <a:ea typeface="Calibri"/>
                <a:cs typeface="Calibri"/>
                <a:sym typeface="Calibri"/>
              </a:rPr>
              <a:t>       </a:t>
            </a:r>
            <a:endParaRPr lang="en-US" altLang="zh-CN" sz="2000" b="1" dirty="0">
              <a:solidFill>
                <a:srgbClr val="3A3A3A"/>
              </a:solidFill>
              <a:latin typeface="Calibri"/>
              <a:ea typeface="Calibri"/>
              <a:cs typeface="Calibri"/>
              <a:sym typeface="Calibri"/>
            </a:endParaRPr>
          </a:p>
          <a:p>
            <a:pPr marL="101600" lvl="0" algn="l" rtl="0">
              <a:lnSpc>
                <a:spcPct val="90000"/>
              </a:lnSpc>
              <a:spcBef>
                <a:spcPts val="0"/>
              </a:spcBef>
              <a:spcAft>
                <a:spcPts val="0"/>
              </a:spcAft>
              <a:buClr>
                <a:srgbClr val="3A3A3A"/>
              </a:buClr>
              <a:buSzPts val="2000"/>
            </a:pPr>
            <a:endParaRPr lang="en-US" sz="2000" b="1" dirty="0">
              <a:solidFill>
                <a:srgbClr val="3A3A3A"/>
              </a:solidFill>
              <a:latin typeface="Calibri"/>
              <a:ea typeface="Calibri"/>
              <a:cs typeface="Calibri"/>
              <a:sym typeface="Calibri"/>
            </a:endParaRPr>
          </a:p>
          <a:p>
            <a:pPr marL="457200" indent="-355600" fontAlgn="base">
              <a:lnSpc>
                <a:spcPct val="90000"/>
              </a:lnSpc>
              <a:buClr>
                <a:srgbClr val="3A3A3A"/>
              </a:buClr>
              <a:buSzPts val="2000"/>
              <a:buFont typeface="Calibri"/>
              <a:buChar char="❏"/>
            </a:pPr>
            <a:r>
              <a:rPr lang="en-US" sz="2400" b="1" dirty="0">
                <a:solidFill>
                  <a:srgbClr val="3A3A3A"/>
                </a:solidFill>
                <a:latin typeface="Calibri"/>
                <a:cs typeface="Calibri"/>
              </a:rPr>
              <a:t>RPE and SRPE data will be used</a:t>
            </a:r>
          </a:p>
          <a:p>
            <a:pPr marL="101600" fontAlgn="base">
              <a:lnSpc>
                <a:spcPct val="90000"/>
              </a:lnSpc>
              <a:buClr>
                <a:srgbClr val="3A3A3A"/>
              </a:buClr>
              <a:buSzPts val="2000"/>
            </a:pPr>
            <a:r>
              <a:rPr lang="zh-CN" altLang="en-US" sz="2400" b="1" dirty="0">
                <a:solidFill>
                  <a:srgbClr val="3A3A3A"/>
                </a:solidFill>
                <a:latin typeface="Calibri"/>
                <a:cs typeface="Calibri"/>
              </a:rPr>
              <a:t>     </a:t>
            </a:r>
            <a:r>
              <a:rPr lang="en-US" sz="2400" b="1" dirty="0">
                <a:solidFill>
                  <a:srgbClr val="3A3A3A"/>
                </a:solidFill>
                <a:latin typeface="Calibri"/>
                <a:cs typeface="Calibri"/>
              </a:rPr>
              <a:t>for analytical purposes by future</a:t>
            </a:r>
          </a:p>
          <a:p>
            <a:pPr marL="101600" fontAlgn="base">
              <a:lnSpc>
                <a:spcPct val="90000"/>
              </a:lnSpc>
              <a:buClr>
                <a:srgbClr val="3A3A3A"/>
              </a:buClr>
              <a:buSzPts val="2000"/>
            </a:pPr>
            <a:r>
              <a:rPr lang="zh-CN" altLang="en-US" sz="2400" b="1" dirty="0">
                <a:solidFill>
                  <a:srgbClr val="3A3A3A"/>
                </a:solidFill>
                <a:latin typeface="Calibri"/>
                <a:cs typeface="Calibri"/>
              </a:rPr>
              <a:t>     </a:t>
            </a:r>
            <a:r>
              <a:rPr lang="en-US" sz="2400" b="1" dirty="0">
                <a:solidFill>
                  <a:srgbClr val="3A3A3A"/>
                </a:solidFill>
                <a:latin typeface="Calibri"/>
                <a:cs typeface="Calibri"/>
              </a:rPr>
              <a:t>Students or analysts. </a:t>
            </a:r>
          </a:p>
          <a:p>
            <a:pPr marL="101600" lvl="0" algn="l" rtl="0">
              <a:lnSpc>
                <a:spcPct val="90000"/>
              </a:lnSpc>
              <a:spcBef>
                <a:spcPts val="0"/>
              </a:spcBef>
              <a:spcAft>
                <a:spcPts val="0"/>
              </a:spcAft>
              <a:buClr>
                <a:srgbClr val="3A3A3A"/>
              </a:buClr>
              <a:buSzPts val="2000"/>
            </a:pPr>
            <a:endParaRPr lang="en-US" sz="2000" b="1" dirty="0">
              <a:solidFill>
                <a:srgbClr val="3A3A3A"/>
              </a:solidFill>
              <a:latin typeface="Calibri"/>
              <a:ea typeface="Calibri"/>
              <a:cs typeface="Calibri"/>
              <a:sym typeface="Calibri"/>
            </a:endParaRPr>
          </a:p>
        </p:txBody>
      </p:sp>
      <p:sp>
        <p:nvSpPr>
          <p:cNvPr id="296" name="Google Shape;296;p24"/>
          <p:cNvSpPr txBox="1"/>
          <p:nvPr/>
        </p:nvSpPr>
        <p:spPr>
          <a:xfrm>
            <a:off x="6915075" y="2342450"/>
            <a:ext cx="12666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u="sng" dirty="0"/>
          </a:p>
        </p:txBody>
      </p:sp>
      <p:sp>
        <p:nvSpPr>
          <p:cNvPr id="297" name="Google Shape;297;p24"/>
          <p:cNvSpPr txBox="1"/>
          <p:nvPr/>
        </p:nvSpPr>
        <p:spPr>
          <a:xfrm>
            <a:off x="6915075" y="4399800"/>
            <a:ext cx="16773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u="sng" dirty="0"/>
          </a:p>
        </p:txBody>
      </p:sp>
      <p:sp>
        <p:nvSpPr>
          <p:cNvPr id="2" name="TextBox 1">
            <a:extLst>
              <a:ext uri="{FF2B5EF4-FFF2-40B4-BE49-F238E27FC236}">
                <a16:creationId xmlns:a16="http://schemas.microsoft.com/office/drawing/2014/main" id="{701D0678-0D13-FF42-BD6A-FE6C663B0BAC}"/>
              </a:ext>
            </a:extLst>
          </p:cNvPr>
          <p:cNvSpPr txBox="1"/>
          <p:nvPr/>
        </p:nvSpPr>
        <p:spPr>
          <a:xfrm>
            <a:off x="4927310" y="3314413"/>
            <a:ext cx="184731" cy="954107"/>
          </a:xfrm>
          <a:prstGeom prst="rect">
            <a:avLst/>
          </a:prstGeom>
          <a:noFill/>
        </p:spPr>
        <p:txBody>
          <a:bodyPr wrap="none" rtlCol="0">
            <a:spAutoFit/>
          </a:bodyPr>
          <a:lstStyle/>
          <a:p>
            <a:pPr fontAlgn="base"/>
            <a:br>
              <a:rPr lang="en-US" b="1" dirty="0"/>
            </a:br>
            <a:br>
              <a:rPr lang="en-US" dirty="0"/>
            </a:br>
            <a:br>
              <a:rPr lang="en-US" dirty="0"/>
            </a:br>
            <a:endParaRPr lang="en-US" dirty="0"/>
          </a:p>
        </p:txBody>
      </p:sp>
      <p:pic>
        <p:nvPicPr>
          <p:cNvPr id="5122" name="Picture 2">
            <a:extLst>
              <a:ext uri="{FF2B5EF4-FFF2-40B4-BE49-F238E27FC236}">
                <a16:creationId xmlns:a16="http://schemas.microsoft.com/office/drawing/2014/main" id="{589C8DDD-2D93-4046-85C9-8E1420B4D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319" y="2325010"/>
            <a:ext cx="2664622" cy="40304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123CEF3-3F69-B943-8A5C-A66F57A49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7378" y="2325008"/>
            <a:ext cx="2664622" cy="403046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69;p22">
            <a:extLst>
              <a:ext uri="{FF2B5EF4-FFF2-40B4-BE49-F238E27FC236}">
                <a16:creationId xmlns:a16="http://schemas.microsoft.com/office/drawing/2014/main" id="{04F51178-1FCF-D444-B475-EA55DCDC8367}"/>
              </a:ext>
            </a:extLst>
          </p:cNvPr>
          <p:cNvSpPr/>
          <p:nvPr/>
        </p:nvSpPr>
        <p:spPr>
          <a:xfrm>
            <a:off x="8820859" y="3589308"/>
            <a:ext cx="513600" cy="1358422"/>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98A9829-75BF-544F-8565-BD6317C3A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572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9519139-A480-A842-8007-1386F7BFB677}"/>
              </a:ext>
            </a:extLst>
          </p:cNvPr>
          <p:cNvSpPr/>
          <p:nvPr/>
        </p:nvSpPr>
        <p:spPr>
          <a:xfrm>
            <a:off x="8572501" y="0"/>
            <a:ext cx="3619500" cy="954107"/>
          </a:xfrm>
          <a:prstGeom prst="rect">
            <a:avLst/>
          </a:prstGeom>
        </p:spPr>
        <p:txBody>
          <a:bodyPr wrap="square">
            <a:spAutoFit/>
          </a:bodyPr>
          <a:lstStyle/>
          <a:p>
            <a:pPr fontAlgn="base"/>
            <a:br>
              <a:rPr lang="en-US" dirty="0"/>
            </a:br>
            <a:br>
              <a:rPr lang="en-US" dirty="0"/>
            </a:br>
            <a:br>
              <a:rPr lang="en-US" dirty="0"/>
            </a:br>
            <a:r>
              <a:rPr lang="en-US" dirty="0">
                <a:latin typeface="Arial" panose="020B0604020202020204" pitchFamily="34" charset="0"/>
              </a:rPr>
              <a:t> </a:t>
            </a:r>
          </a:p>
        </p:txBody>
      </p:sp>
      <p:pic>
        <p:nvPicPr>
          <p:cNvPr id="6" name="Picture 5">
            <a:extLst>
              <a:ext uri="{FF2B5EF4-FFF2-40B4-BE49-F238E27FC236}">
                <a16:creationId xmlns:a16="http://schemas.microsoft.com/office/drawing/2014/main" id="{74B922C4-EB89-C64A-ABD6-BCF46D3E2AC0}"/>
              </a:ext>
            </a:extLst>
          </p:cNvPr>
          <p:cNvPicPr>
            <a:picLocks noChangeAspect="1"/>
          </p:cNvPicPr>
          <p:nvPr/>
        </p:nvPicPr>
        <p:blipFill>
          <a:blip r:embed="rId3"/>
          <a:stretch>
            <a:fillRect/>
          </a:stretch>
        </p:blipFill>
        <p:spPr>
          <a:xfrm>
            <a:off x="8572500" y="0"/>
            <a:ext cx="3567165" cy="6858000"/>
          </a:xfrm>
          <a:prstGeom prst="rect">
            <a:avLst/>
          </a:prstGeom>
        </p:spPr>
      </p:pic>
    </p:spTree>
    <p:extLst>
      <p:ext uri="{BB962C8B-B14F-4D97-AF65-F5344CB8AC3E}">
        <p14:creationId xmlns:p14="http://schemas.microsoft.com/office/powerpoint/2010/main" val="165998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0"/>
          <p:cNvSpPr/>
          <p:nvPr/>
        </p:nvSpPr>
        <p:spPr>
          <a:xfrm rot="10800000" flipH="1">
            <a:off x="609231" y="1013793"/>
            <a:ext cx="11833139" cy="1724388"/>
          </a:xfrm>
          <a:custGeom>
            <a:avLst/>
            <a:gdLst/>
            <a:ahLst/>
            <a:cxnLst/>
            <a:rect l="l" t="t" r="r" b="b"/>
            <a:pathLst>
              <a:path w="6163318" h="4941887" extrusionOk="0">
                <a:moveTo>
                  <a:pt x="0" y="0"/>
                </a:moveTo>
                <a:lnTo>
                  <a:pt x="6163318" y="0"/>
                </a:lnTo>
                <a:lnTo>
                  <a:pt x="3435248" y="4941887"/>
                </a:lnTo>
                <a:lnTo>
                  <a:pt x="0" y="4941887"/>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76" name="Google Shape;376;p30"/>
          <p:cNvSpPr/>
          <p:nvPr/>
        </p:nvSpPr>
        <p:spPr>
          <a:xfrm>
            <a:off x="586740" y="46557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77" name="Google Shape;377;p30"/>
          <p:cNvGrpSpPr/>
          <p:nvPr/>
        </p:nvGrpSpPr>
        <p:grpSpPr>
          <a:xfrm>
            <a:off x="6759435" y="6990319"/>
            <a:ext cx="4037930" cy="390186"/>
            <a:chOff x="6062991" y="6969766"/>
            <a:chExt cx="4037930" cy="390186"/>
          </a:xfrm>
        </p:grpSpPr>
        <p:sp>
          <p:nvSpPr>
            <p:cNvPr id="378" name="Google Shape;378;p30"/>
            <p:cNvSpPr txBox="1"/>
            <p:nvPr/>
          </p:nvSpPr>
          <p:spPr>
            <a:xfrm>
              <a:off x="6062991" y="7052174"/>
              <a:ext cx="362684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A3A"/>
                </a:solidFill>
                <a:latin typeface="Calibri"/>
                <a:ea typeface="Calibri"/>
                <a:cs typeface="Calibri"/>
                <a:sym typeface="Calibri"/>
              </a:endParaRPr>
            </a:p>
          </p:txBody>
        </p:sp>
        <p:sp>
          <p:nvSpPr>
            <p:cNvPr id="379" name="Google Shape;379;p30"/>
            <p:cNvSpPr/>
            <p:nvPr/>
          </p:nvSpPr>
          <p:spPr>
            <a:xfrm>
              <a:off x="6918140" y="6969766"/>
              <a:ext cx="3182781" cy="331373"/>
            </a:xfrm>
            <a:prstGeom prst="rect">
              <a:avLst/>
            </a:prstGeom>
            <a:noFill/>
            <a:ln>
              <a:noFill/>
            </a:ln>
          </p:spPr>
          <p:txBody>
            <a:bodyPr spcFirstLastPara="1" wrap="square" lIns="91425" tIns="45700" rIns="91425" bIns="45700" anchor="t" anchorCtr="0">
              <a:noAutofit/>
            </a:bodyPr>
            <a:lstStyle/>
            <a:p>
              <a:pPr marL="0" marR="0" lvl="0" indent="0" algn="r" rtl="0">
                <a:lnSpc>
                  <a:spcPct val="130000"/>
                </a:lnSpc>
                <a:spcBef>
                  <a:spcPts val="0"/>
                </a:spcBef>
                <a:spcAft>
                  <a:spcPts val="0"/>
                </a:spcAft>
                <a:buClr>
                  <a:srgbClr val="3A3A3A"/>
                </a:buClr>
                <a:buSzPts val="1300"/>
                <a:buFont typeface="Calibri"/>
                <a:buNone/>
              </a:pPr>
              <a:r>
                <a:rPr lang="en-US" sz="1300" b="0" i="0" u="none" strike="noStrike" cap="none">
                  <a:solidFill>
                    <a:srgbClr val="3A3A3A"/>
                  </a:solidFill>
                  <a:latin typeface="Calibri"/>
                  <a:ea typeface="Calibri"/>
                  <a:cs typeface="Calibri"/>
                  <a:sym typeface="Calibri"/>
                </a:rPr>
                <a:t>.</a:t>
              </a:r>
              <a:endParaRPr sz="1300" b="0" i="0" u="none" strike="noStrike" cap="none">
                <a:solidFill>
                  <a:srgbClr val="3A3A3A"/>
                </a:solidFill>
                <a:latin typeface="Calibri"/>
                <a:ea typeface="Calibri"/>
                <a:cs typeface="Calibri"/>
                <a:sym typeface="Calibri"/>
              </a:endParaRPr>
            </a:p>
          </p:txBody>
        </p:sp>
      </p:grpSp>
      <p:sp>
        <p:nvSpPr>
          <p:cNvPr id="380" name="Google Shape;380;p30"/>
          <p:cNvSpPr txBox="1"/>
          <p:nvPr/>
        </p:nvSpPr>
        <p:spPr>
          <a:xfrm>
            <a:off x="1175609" y="469287"/>
            <a:ext cx="7425465" cy="515100"/>
          </a:xfrm>
          <a:prstGeom prst="rect">
            <a:avLst/>
          </a:prstGeom>
          <a:noFill/>
          <a:ln>
            <a:noFill/>
          </a:ln>
        </p:spPr>
        <p:txBody>
          <a:bodyPr spcFirstLastPara="1" wrap="square" lIns="91425" tIns="45700" rIns="91425" bIns="45700" anchor="t" anchorCtr="0">
            <a:noAutofit/>
          </a:bodyPr>
          <a:lstStyle/>
          <a:p>
            <a:r>
              <a:rPr lang="en-US" sz="3200" b="1" dirty="0"/>
              <a:t>Data Collection - Coaches Interface</a:t>
            </a:r>
          </a:p>
          <a:p>
            <a:br>
              <a:rPr lang="en-US" sz="2400" dirty="0"/>
            </a:br>
            <a:endParaRPr lang="en-US" sz="2400" dirty="0">
              <a:solidFill>
                <a:schemeClr val="dk1"/>
              </a:solidFill>
              <a:latin typeface="Calibri"/>
              <a:ea typeface="Calibri"/>
              <a:cs typeface="Calibri"/>
              <a:sym typeface="Calibri"/>
            </a:endParaRPr>
          </a:p>
        </p:txBody>
      </p:sp>
      <p:sp>
        <p:nvSpPr>
          <p:cNvPr id="382" name="Google Shape;382;p30"/>
          <p:cNvSpPr txBox="1"/>
          <p:nvPr/>
        </p:nvSpPr>
        <p:spPr>
          <a:xfrm>
            <a:off x="586740" y="984387"/>
            <a:ext cx="10418788" cy="1783200"/>
          </a:xfrm>
          <a:prstGeom prst="rect">
            <a:avLst/>
          </a:prstGeom>
          <a:noFill/>
          <a:ln>
            <a:noFill/>
          </a:ln>
        </p:spPr>
        <p:txBody>
          <a:bodyPr spcFirstLastPara="1" wrap="square" lIns="91425" tIns="91425" rIns="91425" bIns="91425" anchor="t" anchorCtr="0">
            <a:noAutofit/>
          </a:bodyPr>
          <a:lstStyle/>
          <a:p>
            <a:pPr fontAlgn="base"/>
            <a:r>
              <a:rPr lang="en-US" sz="2000" dirty="0"/>
              <a:t>Inputting performance data from rowing and weight room test results for Coaches</a:t>
            </a:r>
          </a:p>
          <a:p>
            <a:pPr fontAlgn="base"/>
            <a:endParaRPr lang="en-US" sz="2000" dirty="0"/>
          </a:p>
          <a:p>
            <a:pPr fontAlgn="base"/>
            <a:r>
              <a:rPr lang="en-US" sz="2000" b="1" dirty="0"/>
              <a:t>Common variables: </a:t>
            </a:r>
          </a:p>
          <a:p>
            <a:pPr marL="285750" lvl="1" indent="-285750" fontAlgn="base">
              <a:buFont typeface="Arial" panose="020B0604020202020204" pitchFamily="34" charset="0"/>
              <a:buChar char="•"/>
            </a:pPr>
            <a:r>
              <a:rPr lang="en-US" sz="1600" i="1" dirty="0"/>
              <a:t>Athlete name</a:t>
            </a:r>
          </a:p>
          <a:p>
            <a:pPr marL="285750" lvl="1" indent="-285750" fontAlgn="base">
              <a:buFont typeface="Arial" panose="020B0604020202020204" pitchFamily="34" charset="0"/>
              <a:buChar char="•"/>
            </a:pPr>
            <a:r>
              <a:rPr lang="en-US" sz="1600" i="1" dirty="0"/>
              <a:t>Date of test</a:t>
            </a:r>
          </a:p>
          <a:p>
            <a:pPr marL="285750" lvl="1" indent="-285750" fontAlgn="base">
              <a:buFont typeface="Arial" panose="020B0604020202020204" pitchFamily="34" charset="0"/>
              <a:buChar char="•"/>
            </a:pPr>
            <a:r>
              <a:rPr lang="en-US" sz="1600" i="1" dirty="0"/>
              <a:t>Test Type (Rowing/ Weight) &amp; secondary test type in each category</a:t>
            </a:r>
          </a:p>
          <a:p>
            <a:pPr marL="285750" lvl="1" indent="-285750" fontAlgn="base">
              <a:buFont typeface="Arial" panose="020B0604020202020204" pitchFamily="34" charset="0"/>
              <a:buChar char="•"/>
            </a:pPr>
            <a:endParaRPr lang="en-US" sz="1600" i="1" dirty="0"/>
          </a:p>
          <a:p>
            <a:pPr fontAlgn="base"/>
            <a:r>
              <a:rPr lang="en-US" sz="2000" dirty="0"/>
              <a:t>Sensitive Athlete data (Mental Health answers) will be anonymized or hidden</a:t>
            </a:r>
          </a:p>
        </p:txBody>
      </p:sp>
      <p:pic>
        <p:nvPicPr>
          <p:cNvPr id="15362" name="Picture 2">
            <a:extLst>
              <a:ext uri="{FF2B5EF4-FFF2-40B4-BE49-F238E27FC236}">
                <a16:creationId xmlns:a16="http://schemas.microsoft.com/office/drawing/2014/main" id="{B058F0CF-D715-0A40-B024-935C2A8F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43" y="3406751"/>
            <a:ext cx="2444100" cy="34512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B51D94-11AB-E14D-91ED-CED7484CDE6E}"/>
              </a:ext>
            </a:extLst>
          </p:cNvPr>
          <p:cNvSpPr/>
          <p:nvPr/>
        </p:nvSpPr>
        <p:spPr>
          <a:xfrm>
            <a:off x="4888341" y="3304368"/>
            <a:ext cx="7434943" cy="3970318"/>
          </a:xfrm>
          <a:prstGeom prst="rect">
            <a:avLst/>
          </a:prstGeom>
        </p:spPr>
        <p:txBody>
          <a:bodyPr wrap="square">
            <a:spAutoFit/>
          </a:bodyPr>
          <a:lstStyle/>
          <a:p>
            <a:r>
              <a:rPr lang="en-US" sz="1600" b="1" dirty="0">
                <a:latin typeface="Arial" panose="020B0604020202020204" pitchFamily="34" charset="0"/>
              </a:rPr>
              <a:t>Rowing Test:</a:t>
            </a:r>
            <a:endParaRPr lang="en-US" sz="1600" b="1" dirty="0"/>
          </a:p>
          <a:p>
            <a:pPr fontAlgn="base">
              <a:buFont typeface="Arial" panose="020B0604020202020204" pitchFamily="34" charset="0"/>
              <a:buChar char="•"/>
            </a:pPr>
            <a:r>
              <a:rPr lang="en-US" sz="1600" dirty="0">
                <a:latin typeface="Arial" panose="020B0604020202020204" pitchFamily="34" charset="0"/>
              </a:rPr>
              <a:t>Test types: </a:t>
            </a:r>
          </a:p>
          <a:p>
            <a:pPr marL="457200" lvl="1" fontAlgn="base"/>
            <a:r>
              <a:rPr lang="en-US" sz="1600" dirty="0">
                <a:latin typeface="Arial" panose="020B0604020202020204" pitchFamily="34" charset="0"/>
              </a:rPr>
              <a:t>2k/ Max/ 1’/ 6k/ 60’/ 60’</a:t>
            </a:r>
          </a:p>
          <a:p>
            <a:pPr fontAlgn="base">
              <a:buFont typeface="Arial" panose="020B0604020202020204" pitchFamily="34" charset="0"/>
              <a:buChar char="•"/>
            </a:pPr>
            <a:r>
              <a:rPr lang="en-US" sz="1600" dirty="0">
                <a:latin typeface="Arial" panose="020B0604020202020204" pitchFamily="34" charset="0"/>
              </a:rPr>
              <a:t>Test inputs: </a:t>
            </a:r>
          </a:p>
          <a:p>
            <a:pPr marL="457200" lvl="1" fontAlgn="base"/>
            <a:r>
              <a:rPr lang="en-US" sz="1600" dirty="0">
                <a:latin typeface="Arial" panose="020B0604020202020204" pitchFamily="34" charset="0"/>
              </a:rPr>
              <a:t>Split/ Split Goal</a:t>
            </a:r>
          </a:p>
          <a:p>
            <a:pPr marL="457200" lvl="1" fontAlgn="base"/>
            <a:r>
              <a:rPr lang="en-US" sz="1600" dirty="0">
                <a:latin typeface="Arial" panose="020B0604020202020204" pitchFamily="34" charset="0"/>
              </a:rPr>
              <a:t>Watt/ Watt Goal</a:t>
            </a:r>
          </a:p>
          <a:p>
            <a:endParaRPr lang="en-US" sz="1600" dirty="0"/>
          </a:p>
          <a:p>
            <a:r>
              <a:rPr lang="en-US" sz="1600" b="1" dirty="0"/>
              <a:t>Weight room test: </a:t>
            </a:r>
          </a:p>
          <a:p>
            <a:pPr marL="285750" indent="-285750" fontAlgn="base">
              <a:buFont typeface="Arial" panose="020B0604020202020204" pitchFamily="34" charset="0"/>
              <a:buChar char="•"/>
            </a:pPr>
            <a:r>
              <a:rPr lang="en-US" sz="1600" dirty="0"/>
              <a:t>Test types: </a:t>
            </a:r>
          </a:p>
          <a:p>
            <a:pPr lvl="1" fontAlgn="base"/>
            <a:r>
              <a:rPr lang="zh-CN" altLang="en-US" sz="1600" dirty="0"/>
              <a:t>      </a:t>
            </a:r>
            <a:r>
              <a:rPr lang="en-US" sz="1600" dirty="0"/>
              <a:t>Front Squat/ Speed Squat/ Squat Chain Pause/ Squat Chain no Pause/</a:t>
            </a:r>
          </a:p>
          <a:p>
            <a:pPr lvl="1" fontAlgn="base"/>
            <a:r>
              <a:rPr lang="zh-CN" altLang="en-US" sz="1600" dirty="0"/>
              <a:t>      </a:t>
            </a:r>
            <a:r>
              <a:rPr lang="en-US" sz="1600" dirty="0"/>
              <a:t>Squat/ Speed .5 Squat/ Hang Clean/ Full clean/ Clean/ RDL</a:t>
            </a:r>
          </a:p>
          <a:p>
            <a:pPr fontAlgn="base"/>
            <a:r>
              <a:rPr lang="en-US" sz="1600" dirty="0"/>
              <a:t>Test Inputs:</a:t>
            </a:r>
          </a:p>
          <a:p>
            <a:pPr lvl="1" fontAlgn="base"/>
            <a:r>
              <a:rPr lang="zh-CN" altLang="en-US" sz="1600" dirty="0"/>
              <a:t>       </a:t>
            </a:r>
            <a:r>
              <a:rPr lang="en-US" sz="1600" dirty="0"/>
              <a:t>Set/ Reps/ Kg</a:t>
            </a:r>
          </a:p>
          <a:p>
            <a:pPr lvl="1" fontAlgn="base"/>
            <a:r>
              <a:rPr lang="zh-CN" altLang="en-US" sz="1600" dirty="0"/>
              <a:t>       </a:t>
            </a:r>
            <a:r>
              <a:rPr lang="en-US" sz="1600" dirty="0"/>
              <a:t>Watt Reached/ Watt Goal</a:t>
            </a:r>
          </a:p>
          <a:p>
            <a:br>
              <a:rPr lang="en-US" dirty="0"/>
            </a:br>
            <a:endParaRPr lang="en-US" dirty="0"/>
          </a:p>
        </p:txBody>
      </p:sp>
      <p:sp>
        <p:nvSpPr>
          <p:cNvPr id="14" name="Google Shape;269;p22">
            <a:extLst>
              <a:ext uri="{FF2B5EF4-FFF2-40B4-BE49-F238E27FC236}">
                <a16:creationId xmlns:a16="http://schemas.microsoft.com/office/drawing/2014/main" id="{80A94022-4D81-5344-9DA4-2EF5BB30B88B}"/>
              </a:ext>
            </a:extLst>
          </p:cNvPr>
          <p:cNvSpPr/>
          <p:nvPr/>
        </p:nvSpPr>
        <p:spPr>
          <a:xfrm>
            <a:off x="4194430" y="4776989"/>
            <a:ext cx="513600" cy="1358422"/>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01FEBB4-5875-2143-A59D-867947277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9438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05149C-C588-694E-AE57-ADE7827A83ED}"/>
              </a:ext>
            </a:extLst>
          </p:cNvPr>
          <p:cNvPicPr>
            <a:picLocks noChangeAspect="1"/>
          </p:cNvPicPr>
          <p:nvPr/>
        </p:nvPicPr>
        <p:blipFill>
          <a:blip r:embed="rId3"/>
          <a:stretch>
            <a:fillRect/>
          </a:stretch>
        </p:blipFill>
        <p:spPr>
          <a:xfrm>
            <a:off x="7943851" y="0"/>
            <a:ext cx="4248150" cy="6858000"/>
          </a:xfrm>
          <a:prstGeom prst="rect">
            <a:avLst/>
          </a:prstGeom>
        </p:spPr>
      </p:pic>
    </p:spTree>
    <p:extLst>
      <p:ext uri="{BB962C8B-B14F-4D97-AF65-F5344CB8AC3E}">
        <p14:creationId xmlns:p14="http://schemas.microsoft.com/office/powerpoint/2010/main" val="28708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8"/>
          <p:cNvSpPr txBox="1"/>
          <p:nvPr/>
        </p:nvSpPr>
        <p:spPr>
          <a:xfrm>
            <a:off x="6560300" y="2583492"/>
            <a:ext cx="5000700" cy="4614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br>
              <a:rPr lang="en-US" sz="2000" dirty="0">
                <a:solidFill>
                  <a:schemeClr val="dk1"/>
                </a:solidFill>
                <a:latin typeface="Calibri"/>
                <a:ea typeface="Calibri"/>
                <a:cs typeface="Calibri"/>
                <a:sym typeface="Calibri"/>
              </a:rPr>
            </a:br>
            <a:endParaRPr sz="2000" i="0" u="none" strike="noStrike" cap="none" dirty="0">
              <a:solidFill>
                <a:srgbClr val="3A3A3A"/>
              </a:solidFill>
              <a:latin typeface="Calibri"/>
              <a:ea typeface="Calibri"/>
              <a:cs typeface="Calibri"/>
              <a:sym typeface="Calibri"/>
            </a:endParaRPr>
          </a:p>
        </p:txBody>
      </p:sp>
      <p:sp>
        <p:nvSpPr>
          <p:cNvPr id="344" name="Google Shape;344;p28"/>
          <p:cNvSpPr txBox="1"/>
          <p:nvPr/>
        </p:nvSpPr>
        <p:spPr>
          <a:xfrm>
            <a:off x="6968450" y="3471000"/>
            <a:ext cx="4782600" cy="210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dirty="0">
              <a:solidFill>
                <a:schemeClr val="dk1"/>
              </a:solidFill>
              <a:latin typeface="Calibri"/>
              <a:ea typeface="Calibri"/>
              <a:cs typeface="Calibri"/>
              <a:sym typeface="Calibri"/>
            </a:endParaRPr>
          </a:p>
        </p:txBody>
      </p:sp>
      <p:sp>
        <p:nvSpPr>
          <p:cNvPr id="345" name="Google Shape;345;p28"/>
          <p:cNvSpPr/>
          <p:nvPr/>
        </p:nvSpPr>
        <p:spPr>
          <a:xfrm>
            <a:off x="586740" y="46557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47" name="Google Shape;347;p28"/>
          <p:cNvSpPr txBox="1"/>
          <p:nvPr/>
        </p:nvSpPr>
        <p:spPr>
          <a:xfrm>
            <a:off x="657449" y="461640"/>
            <a:ext cx="7672164" cy="515100"/>
          </a:xfrm>
          <a:prstGeom prst="rect">
            <a:avLst/>
          </a:prstGeom>
          <a:noFill/>
          <a:ln>
            <a:noFill/>
          </a:ln>
        </p:spPr>
        <p:txBody>
          <a:bodyPr spcFirstLastPara="1" wrap="square" lIns="91425" tIns="45700" rIns="91425" bIns="45700" anchor="t" anchorCtr="0">
            <a:noAutofit/>
          </a:bodyPr>
          <a:lstStyle/>
          <a:p>
            <a:r>
              <a:rPr lang="zh-CN" altLang="en-US" sz="3200" b="1" dirty="0">
                <a:solidFill>
                  <a:schemeClr val="dk1"/>
                </a:solidFill>
                <a:latin typeface="Calibri"/>
                <a:cs typeface="Calibri"/>
              </a:rPr>
              <a:t>      </a:t>
            </a:r>
            <a:r>
              <a:rPr lang="en-US" sz="3200" b="1" dirty="0">
                <a:solidFill>
                  <a:schemeClr val="dk1"/>
                </a:solidFill>
                <a:latin typeface="Calibri"/>
                <a:cs typeface="Calibri"/>
              </a:rPr>
              <a:t>Analysis and Display - Coach’s View</a:t>
            </a:r>
          </a:p>
          <a:p>
            <a:br>
              <a:rPr lang="en-US" sz="2400" dirty="0"/>
            </a:br>
            <a:endParaRPr sz="2400"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800"/>
              <a:buFont typeface="Arial"/>
              <a:buNone/>
            </a:pPr>
            <a:endParaRPr sz="2400" i="0" u="none" strike="noStrike" cap="none" dirty="0">
              <a:solidFill>
                <a:schemeClr val="dk1"/>
              </a:solidFill>
              <a:latin typeface="Calibri"/>
              <a:ea typeface="Calibri"/>
              <a:cs typeface="Calibri"/>
              <a:sym typeface="Calibri"/>
            </a:endParaRPr>
          </a:p>
        </p:txBody>
      </p:sp>
      <p:sp>
        <p:nvSpPr>
          <p:cNvPr id="348" name="Google Shape;348;p28"/>
          <p:cNvSpPr/>
          <p:nvPr/>
        </p:nvSpPr>
        <p:spPr>
          <a:xfrm>
            <a:off x="6357038" y="4072707"/>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1047880" y="976740"/>
            <a:ext cx="10096369" cy="648300"/>
          </a:xfrm>
          <a:prstGeom prst="rect">
            <a:avLst/>
          </a:prstGeom>
          <a:noFill/>
          <a:ln>
            <a:noFill/>
          </a:ln>
        </p:spPr>
        <p:txBody>
          <a:bodyPr spcFirstLastPara="1" wrap="square" lIns="91425" tIns="91425" rIns="91425" bIns="91425" anchor="t" anchorCtr="0">
            <a:noAutofit/>
          </a:bodyPr>
          <a:lstStyle/>
          <a:p>
            <a:pPr marL="457200" lvl="0" indent="-355600">
              <a:spcBef>
                <a:spcPts val="1000"/>
              </a:spcBef>
              <a:buClr>
                <a:srgbClr val="3A3A3A"/>
              </a:buClr>
              <a:buSzPts val="2000"/>
              <a:buFont typeface="Calibri"/>
              <a:buChar char="❏"/>
            </a:pPr>
            <a:r>
              <a:rPr lang="en-US" sz="2000" dirty="0"/>
              <a:t>In our proposal dashboard, coaches would see a summarized view of wellness and performance metrics for athletes</a:t>
            </a:r>
            <a:endParaRPr sz="2000" b="1" dirty="0">
              <a:solidFill>
                <a:srgbClr val="3A3A3A"/>
              </a:solidFill>
              <a:latin typeface="Calibri"/>
              <a:ea typeface="Calibri"/>
              <a:cs typeface="Calibri"/>
              <a:sym typeface="Calibri"/>
            </a:endParaRPr>
          </a:p>
        </p:txBody>
      </p:sp>
      <p:pic>
        <p:nvPicPr>
          <p:cNvPr id="11266" name="Picture 2">
            <a:extLst>
              <a:ext uri="{FF2B5EF4-FFF2-40B4-BE49-F238E27FC236}">
                <a16:creationId xmlns:a16="http://schemas.microsoft.com/office/drawing/2014/main" id="{D8FA5158-6ECA-3E4F-A2B8-93ED2F4C5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0" y="1982425"/>
            <a:ext cx="12192000" cy="4875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2"/>
          <p:cNvSpPr/>
          <p:nvPr/>
        </p:nvSpPr>
        <p:spPr>
          <a:xfrm>
            <a:off x="5114924" y="0"/>
            <a:ext cx="7072021" cy="4851780"/>
          </a:xfrm>
          <a:custGeom>
            <a:avLst/>
            <a:gdLst/>
            <a:ahLst/>
            <a:cxnLst/>
            <a:rect l="l" t="t" r="r" b="b"/>
            <a:pathLst>
              <a:path w="7454414" h="5383231" extrusionOk="0">
                <a:moveTo>
                  <a:pt x="2468500" y="0"/>
                </a:moveTo>
                <a:lnTo>
                  <a:pt x="7454414" y="0"/>
                </a:lnTo>
                <a:lnTo>
                  <a:pt x="7454414" y="2213609"/>
                </a:lnTo>
                <a:lnTo>
                  <a:pt x="7454413" y="2213609"/>
                </a:lnTo>
                <a:lnTo>
                  <a:pt x="7454413" y="5383231"/>
                </a:lnTo>
                <a:lnTo>
                  <a:pt x="0" y="4451224"/>
                </a:lnTo>
                <a:lnTo>
                  <a:pt x="1403986" y="1916112"/>
                </a:lnTo>
                <a:lnTo>
                  <a:pt x="1407327" y="1916112"/>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5" name="Google Shape;405;p32"/>
          <p:cNvSpPr txBox="1"/>
          <p:nvPr/>
        </p:nvSpPr>
        <p:spPr>
          <a:xfrm>
            <a:off x="6890127" y="1098490"/>
            <a:ext cx="5158800" cy="4014900"/>
          </a:xfrm>
          <a:prstGeom prst="rect">
            <a:avLst/>
          </a:prstGeom>
          <a:noFill/>
          <a:ln>
            <a:noFill/>
          </a:ln>
        </p:spPr>
        <p:txBody>
          <a:bodyPr spcFirstLastPara="1" wrap="square" lIns="91425" tIns="45700" rIns="91425" bIns="45700" anchor="t" anchorCtr="0">
            <a:noAutofit/>
          </a:bodyPr>
          <a:lstStyle/>
          <a:p>
            <a:pPr marL="457200" indent="-355600">
              <a:buClr>
                <a:schemeClr val="lt1"/>
              </a:buClr>
              <a:buSzPts val="2000"/>
              <a:buFont typeface="Arial"/>
              <a:buChar char="❏"/>
            </a:pPr>
            <a:r>
              <a:rPr lang="en-US" sz="2400" dirty="0">
                <a:solidFill>
                  <a:schemeClr val="bg1"/>
                </a:solidFill>
              </a:rPr>
              <a:t>They would also have the ability to view metrics by date and comments added by the athlete.</a:t>
            </a:r>
          </a:p>
          <a:p>
            <a:pPr marL="101600">
              <a:buClr>
                <a:schemeClr val="lt1"/>
              </a:buClr>
              <a:buSzPts val="2000"/>
            </a:pPr>
            <a:endParaRPr lang="en-US" sz="2400" dirty="0">
              <a:solidFill>
                <a:schemeClr val="bg1"/>
              </a:solidFill>
            </a:endParaRPr>
          </a:p>
          <a:p>
            <a:pPr marL="457200" indent="-355600">
              <a:buClr>
                <a:schemeClr val="lt1"/>
              </a:buClr>
              <a:buSzPts val="2000"/>
              <a:buFont typeface="Arial"/>
              <a:buChar char="❏"/>
            </a:pPr>
            <a:r>
              <a:rPr lang="en-US" sz="2400" dirty="0">
                <a:solidFill>
                  <a:schemeClr val="bg1"/>
                </a:solidFill>
              </a:rPr>
              <a:t>They would also have the ability to view metrics by date and comments added by the athlete.</a:t>
            </a:r>
          </a:p>
          <a:p>
            <a:pPr marL="457200" indent="-355600">
              <a:buClr>
                <a:schemeClr val="lt1"/>
              </a:buClr>
              <a:buSzPts val="2000"/>
              <a:buFont typeface="Arial"/>
              <a:buChar char="❏"/>
            </a:pPr>
            <a:endParaRPr lang="en-US" sz="2000" dirty="0"/>
          </a:p>
          <a:p>
            <a:pPr marL="457200" marR="0" lvl="0" indent="0" algn="l" rtl="0">
              <a:spcBef>
                <a:spcPts val="0"/>
              </a:spcBef>
              <a:spcAft>
                <a:spcPts val="0"/>
              </a:spcAft>
              <a:buNone/>
            </a:pPr>
            <a:endParaRPr sz="2000" dirty="0">
              <a:solidFill>
                <a:schemeClr val="lt1"/>
              </a:solidFill>
            </a:endParaRPr>
          </a:p>
        </p:txBody>
      </p:sp>
      <p:sp>
        <p:nvSpPr>
          <p:cNvPr id="406" name="Google Shape;406;p32"/>
          <p:cNvSpPr/>
          <p:nvPr/>
        </p:nvSpPr>
        <p:spPr>
          <a:xfrm>
            <a:off x="586740" y="46557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8" name="Google Shape;408;p32"/>
          <p:cNvSpPr txBox="1"/>
          <p:nvPr/>
        </p:nvSpPr>
        <p:spPr>
          <a:xfrm>
            <a:off x="1000442" y="469275"/>
            <a:ext cx="5681365" cy="515100"/>
          </a:xfrm>
          <a:prstGeom prst="rect">
            <a:avLst/>
          </a:prstGeom>
          <a:noFill/>
          <a:ln>
            <a:noFill/>
          </a:ln>
        </p:spPr>
        <p:txBody>
          <a:bodyPr spcFirstLastPara="1" wrap="square" lIns="91425" tIns="45700" rIns="91425" bIns="45700" anchor="t" anchorCtr="0">
            <a:noAutofit/>
          </a:bodyPr>
          <a:lstStyle/>
          <a:p>
            <a:pPr lvl="0" algn="ctr"/>
            <a:r>
              <a:rPr lang="en-US" sz="2400" b="1" dirty="0"/>
              <a:t>Analysis and Display - Athlete’s View</a:t>
            </a:r>
            <a:endParaRPr sz="2400" b="1" i="0" u="none" strike="noStrike" cap="none" dirty="0">
              <a:solidFill>
                <a:schemeClr val="dk1"/>
              </a:solidFill>
              <a:latin typeface="Calibri"/>
              <a:ea typeface="Calibri"/>
              <a:cs typeface="Calibri"/>
              <a:sym typeface="Calibri"/>
            </a:endParaRPr>
          </a:p>
        </p:txBody>
      </p:sp>
      <p:sp>
        <p:nvSpPr>
          <p:cNvPr id="409" name="Google Shape;409;p32"/>
          <p:cNvSpPr txBox="1"/>
          <p:nvPr/>
        </p:nvSpPr>
        <p:spPr>
          <a:xfrm>
            <a:off x="1305675" y="5375000"/>
            <a:ext cx="5070900" cy="4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Calibri"/>
              <a:ea typeface="Calibri"/>
              <a:cs typeface="Calibri"/>
              <a:sym typeface="Calibri"/>
            </a:endParaRPr>
          </a:p>
        </p:txBody>
      </p:sp>
      <p:sp>
        <p:nvSpPr>
          <p:cNvPr id="2" name="Rectangle 1">
            <a:extLst>
              <a:ext uri="{FF2B5EF4-FFF2-40B4-BE49-F238E27FC236}">
                <a16:creationId xmlns:a16="http://schemas.microsoft.com/office/drawing/2014/main" id="{39212539-CCA8-B249-BD2C-2D6313FE1B98}"/>
              </a:ext>
            </a:extLst>
          </p:cNvPr>
          <p:cNvSpPr/>
          <p:nvPr/>
        </p:nvSpPr>
        <p:spPr>
          <a:xfrm>
            <a:off x="4591050" y="5836400"/>
            <a:ext cx="6096000" cy="523220"/>
          </a:xfrm>
          <a:prstGeom prst="rect">
            <a:avLst/>
          </a:prstGeom>
        </p:spPr>
        <p:txBody>
          <a:bodyPr>
            <a:spAutoFit/>
          </a:bodyPr>
          <a:lstStyle/>
          <a:p>
            <a:br>
              <a:rPr lang="en-US" dirty="0"/>
            </a:br>
            <a:endParaRPr lang="en-US" dirty="0"/>
          </a:p>
        </p:txBody>
      </p:sp>
      <p:pic>
        <p:nvPicPr>
          <p:cNvPr id="12293" name="Picture 5">
            <a:extLst>
              <a:ext uri="{FF2B5EF4-FFF2-40B4-BE49-F238E27FC236}">
                <a16:creationId xmlns:a16="http://schemas.microsoft.com/office/drawing/2014/main" id="{112594EE-BD72-3E40-91EC-7E281CB6D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 y="1029080"/>
            <a:ext cx="6270235"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a:extLst>
              <a:ext uri="{FF2B5EF4-FFF2-40B4-BE49-F238E27FC236}">
                <a16:creationId xmlns:a16="http://schemas.microsoft.com/office/drawing/2014/main" id="{67B1F24F-E9D1-2F4A-92F1-A233A84A6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2" y="3978778"/>
            <a:ext cx="6270235" cy="2764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5"/>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6" name="Google Shape;136;p15"/>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7" name="Google Shape;137;p15"/>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sp>
        <p:nvSpPr>
          <p:cNvPr id="138" name="Google Shape;138;p15"/>
          <p:cNvSpPr/>
          <p:nvPr/>
        </p:nvSpPr>
        <p:spPr>
          <a:xfrm>
            <a:off x="4850655" y="187230"/>
            <a:ext cx="5229900" cy="58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000" b="1" dirty="0">
              <a:solidFill>
                <a:schemeClr val="dk1"/>
              </a:solidFill>
              <a:latin typeface="Calibri"/>
              <a:ea typeface="Calibri"/>
              <a:cs typeface="Calibri"/>
              <a:sym typeface="Calibri"/>
            </a:endParaRPr>
          </a:p>
        </p:txBody>
      </p:sp>
      <p:sp>
        <p:nvSpPr>
          <p:cNvPr id="139" name="Google Shape;139;p15"/>
          <p:cNvSpPr txBox="1"/>
          <p:nvPr/>
        </p:nvSpPr>
        <p:spPr>
          <a:xfrm>
            <a:off x="2309802" y="1460991"/>
            <a:ext cx="8150700" cy="493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r>
              <a:rPr lang="en-US" sz="1800" dirty="0">
                <a:solidFill>
                  <a:srgbClr val="3A3A3A"/>
                </a:solidFill>
              </a:rPr>
              <a:t>After conferring with US Rowing and the Columbia Rowing team, the project team settled on a simple hypothesis:</a:t>
            </a:r>
          </a:p>
          <a:p>
            <a:br>
              <a:rPr lang="en-US" sz="2400" dirty="0"/>
            </a:br>
            <a:r>
              <a:rPr lang="en-US" sz="2200" b="1" u="sng" dirty="0">
                <a:solidFill>
                  <a:srgbClr val="3A3A3A"/>
                </a:solidFill>
              </a:rPr>
              <a:t>A happy athlete = A better performing athlete</a:t>
            </a:r>
          </a:p>
          <a:p>
            <a:endParaRPr lang="en-US" sz="2400" u="sng" dirty="0">
              <a:solidFill>
                <a:schemeClr val="dk1"/>
              </a:solidFill>
              <a:latin typeface="Calibri"/>
              <a:cs typeface="Calibri"/>
            </a:endParaRPr>
          </a:p>
          <a:p>
            <a:br>
              <a:rPr lang="en-US" sz="2400" dirty="0"/>
            </a:br>
            <a:r>
              <a:rPr lang="en-US" sz="1800" dirty="0">
                <a:solidFill>
                  <a:srgbClr val="3A3A3A"/>
                </a:solidFill>
              </a:rPr>
              <a:t>The bulk the project team’s work centered around attempting to prove this hypothesis and answer two key questions:</a:t>
            </a:r>
          </a:p>
          <a:p>
            <a:endParaRPr lang="en-US" sz="1800" b="1" dirty="0">
              <a:solidFill>
                <a:srgbClr val="3A3A3A"/>
              </a:solidFill>
            </a:endParaRPr>
          </a:p>
          <a:p>
            <a:pPr marL="285750" indent="-285750" fontAlgn="base">
              <a:buFont typeface="Arial" panose="020B0604020202020204" pitchFamily="34" charset="0"/>
              <a:buChar char="•"/>
            </a:pPr>
            <a:r>
              <a:rPr lang="en-US" sz="1800" b="1" dirty="0">
                <a:solidFill>
                  <a:srgbClr val="3A3A3A"/>
                </a:solidFill>
              </a:rPr>
              <a:t>How to measure “happiness”</a:t>
            </a:r>
          </a:p>
          <a:p>
            <a:pPr marL="285750" indent="-285750" fontAlgn="base">
              <a:buFont typeface="Arial"/>
              <a:buChar char="•"/>
            </a:pPr>
            <a:r>
              <a:rPr lang="en-US" sz="1800" b="1" dirty="0">
                <a:solidFill>
                  <a:srgbClr val="3A3A3A"/>
                </a:solidFill>
              </a:rPr>
              <a:t>How to tie this measurement to performance.</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Arial"/>
              <a:buNone/>
            </a:pPr>
            <a:endParaRPr sz="1800" b="1" i="0" u="none" strike="noStrike" cap="none" dirty="0">
              <a:solidFill>
                <a:srgbClr val="3A3A3A"/>
              </a:solidFill>
              <a:latin typeface="Calibri"/>
              <a:ea typeface="Calibri"/>
              <a:cs typeface="Calibri"/>
              <a:sym typeface="Calibri"/>
            </a:endParaRPr>
          </a:p>
        </p:txBody>
      </p:sp>
      <p:cxnSp>
        <p:nvCxnSpPr>
          <p:cNvPr id="140" name="Google Shape;140;p15"/>
          <p:cNvCxnSpPr/>
          <p:nvPr/>
        </p:nvCxnSpPr>
        <p:spPr>
          <a:xfrm>
            <a:off x="2333605" y="1687074"/>
            <a:ext cx="0" cy="1425900"/>
          </a:xfrm>
          <a:prstGeom prst="straightConnector1">
            <a:avLst/>
          </a:prstGeom>
          <a:noFill/>
          <a:ln w="9525" cap="flat" cmpd="sng">
            <a:solidFill>
              <a:srgbClr val="3A3A3A"/>
            </a:solidFill>
            <a:prstDash val="solid"/>
            <a:miter lim="800000"/>
            <a:headEnd type="none" w="sm" len="sm"/>
            <a:tailEnd type="none" w="sm" len="sm"/>
          </a:ln>
        </p:spPr>
      </p:cxnSp>
      <p:sp>
        <p:nvSpPr>
          <p:cNvPr id="141" name="Google Shape;141;p15"/>
          <p:cNvSpPr/>
          <p:nvPr/>
        </p:nvSpPr>
        <p:spPr>
          <a:xfrm>
            <a:off x="10080555" y="6260241"/>
            <a:ext cx="1730400" cy="271500"/>
          </a:xfrm>
          <a:prstGeom prst="roundRect">
            <a:avLst>
              <a:gd name="adj" fmla="val 50000"/>
            </a:avLst>
          </a:pr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2" name="Google Shape;142;p15"/>
          <p:cNvSpPr/>
          <p:nvPr/>
        </p:nvSpPr>
        <p:spPr>
          <a:xfrm rot="2700000">
            <a:off x="11716683" y="3016282"/>
            <a:ext cx="950633" cy="950633"/>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 name="Rectangle 1">
            <a:extLst>
              <a:ext uri="{FF2B5EF4-FFF2-40B4-BE49-F238E27FC236}">
                <a16:creationId xmlns:a16="http://schemas.microsoft.com/office/drawing/2014/main" id="{9A395D7D-F927-C94E-BED5-D9BC178231D0}"/>
              </a:ext>
            </a:extLst>
          </p:cNvPr>
          <p:cNvSpPr/>
          <p:nvPr/>
        </p:nvSpPr>
        <p:spPr>
          <a:xfrm>
            <a:off x="2309802" y="400904"/>
            <a:ext cx="4254691" cy="646331"/>
          </a:xfrm>
          <a:prstGeom prst="rect">
            <a:avLst/>
          </a:prstGeom>
        </p:spPr>
        <p:txBody>
          <a:bodyPr wrap="none">
            <a:spAutoFit/>
          </a:bodyPr>
          <a:lstStyle/>
          <a:p>
            <a:r>
              <a:rPr lang="en-US" sz="3600" b="1" dirty="0">
                <a:solidFill>
                  <a:schemeClr val="dk1"/>
                </a:solidFill>
                <a:latin typeface="Calibri"/>
                <a:cs typeface="Calibri"/>
              </a:rPr>
              <a:t>Hypothesis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4" name="Google Shape;184;p18"/>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85" name="Google Shape;185;p18"/>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sp>
        <p:nvSpPr>
          <p:cNvPr id="186" name="Google Shape;186;p18"/>
          <p:cNvSpPr/>
          <p:nvPr/>
        </p:nvSpPr>
        <p:spPr>
          <a:xfrm>
            <a:off x="1830553" y="638798"/>
            <a:ext cx="5430600" cy="49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187" name="Google Shape;187;p18"/>
          <p:cNvSpPr txBox="1"/>
          <p:nvPr/>
        </p:nvSpPr>
        <p:spPr>
          <a:xfrm>
            <a:off x="2560025" y="1432100"/>
            <a:ext cx="8514300" cy="494700"/>
          </a:xfrm>
          <a:prstGeom prst="rect">
            <a:avLst/>
          </a:prstGeom>
          <a:noFill/>
          <a:ln>
            <a:noFill/>
          </a:ln>
        </p:spPr>
        <p:txBody>
          <a:bodyPr spcFirstLastPara="1" wrap="square" lIns="91425" tIns="45700" rIns="91425" bIns="45700" anchor="t" anchorCtr="0">
            <a:noAutofit/>
          </a:bodyPr>
          <a:lstStyle/>
          <a:p>
            <a:pPr fontAlgn="base"/>
            <a:endParaRPr lang="en-US" dirty="0"/>
          </a:p>
        </p:txBody>
      </p:sp>
      <p:sp>
        <p:nvSpPr>
          <p:cNvPr id="189" name="Google Shape;189;p18"/>
          <p:cNvSpPr/>
          <p:nvPr/>
        </p:nvSpPr>
        <p:spPr>
          <a:xfrm rot="2700000">
            <a:off x="11716683" y="3016282"/>
            <a:ext cx="950633" cy="950633"/>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 name="Google Shape;191;p18"/>
          <p:cNvSpPr txBox="1"/>
          <p:nvPr/>
        </p:nvSpPr>
        <p:spPr>
          <a:xfrm>
            <a:off x="7922150" y="773751"/>
            <a:ext cx="2875500" cy="7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latin typeface="Calibri"/>
              <a:ea typeface="Calibri"/>
              <a:cs typeface="Calibri"/>
              <a:sym typeface="Calibri"/>
            </a:endParaRPr>
          </a:p>
        </p:txBody>
      </p:sp>
      <p:sp>
        <p:nvSpPr>
          <p:cNvPr id="192" name="Google Shape;192;p18"/>
          <p:cNvSpPr/>
          <p:nvPr/>
        </p:nvSpPr>
        <p:spPr>
          <a:xfrm>
            <a:off x="1169916" y="582559"/>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D8C61C32-3628-E24E-8291-37EEDF40E747}"/>
              </a:ext>
            </a:extLst>
          </p:cNvPr>
          <p:cNvSpPr/>
          <p:nvPr/>
        </p:nvSpPr>
        <p:spPr>
          <a:xfrm>
            <a:off x="5978820" y="3275112"/>
            <a:ext cx="234360" cy="307777"/>
          </a:xfrm>
          <a:prstGeom prst="rect">
            <a:avLst/>
          </a:prstGeom>
        </p:spPr>
        <p:txBody>
          <a:bodyPr wrap="none">
            <a:spAutoFit/>
          </a:bodyPr>
          <a:lstStyle/>
          <a:p>
            <a:r>
              <a:rPr lang="en-US" dirty="0"/>
              <a:t> </a:t>
            </a:r>
          </a:p>
        </p:txBody>
      </p:sp>
      <p:sp>
        <p:nvSpPr>
          <p:cNvPr id="2" name="Rectangle 1">
            <a:extLst>
              <a:ext uri="{FF2B5EF4-FFF2-40B4-BE49-F238E27FC236}">
                <a16:creationId xmlns:a16="http://schemas.microsoft.com/office/drawing/2014/main" id="{5BE095B8-3DB5-8A44-89F6-06A5758B9CA8}"/>
              </a:ext>
            </a:extLst>
          </p:cNvPr>
          <p:cNvSpPr/>
          <p:nvPr/>
        </p:nvSpPr>
        <p:spPr>
          <a:xfrm>
            <a:off x="1892635" y="1238441"/>
            <a:ext cx="8905015" cy="4719241"/>
          </a:xfrm>
          <a:prstGeom prst="rect">
            <a:avLst/>
          </a:prstGeom>
        </p:spPr>
        <p:txBody>
          <a:bodyPr wrap="square">
            <a:spAutoFit/>
          </a:bodyPr>
          <a:lstStyle/>
          <a:p>
            <a:pPr fontAlgn="base">
              <a:buFont typeface="Arial" panose="020B0604020202020204" pitchFamily="34" charset="0"/>
              <a:buChar char="•"/>
            </a:pPr>
            <a:r>
              <a:rPr lang="en-US" sz="2000" b="1" dirty="0">
                <a:solidFill>
                  <a:srgbClr val="595959"/>
                </a:solidFill>
                <a:latin typeface="Arial" panose="020B0604020202020204" pitchFamily="34" charset="0"/>
              </a:rPr>
              <a:t>2020 Spring Plan</a:t>
            </a:r>
          </a:p>
          <a:p>
            <a:pPr marL="742950" lvl="1" indent="-285750" fontAlgn="base">
              <a:buFont typeface="Arial" panose="020B0604020202020204" pitchFamily="34" charset="0"/>
              <a:buChar char="•"/>
            </a:pPr>
            <a:r>
              <a:rPr lang="en-US" sz="1800" dirty="0">
                <a:solidFill>
                  <a:srgbClr val="595959"/>
                </a:solidFill>
                <a:latin typeface="Arial" panose="020B0604020202020204" pitchFamily="34" charset="0"/>
              </a:rPr>
              <a:t>On January 13th- start answering mental health data questions</a:t>
            </a:r>
          </a:p>
          <a:p>
            <a:pPr marL="742950" lvl="1" indent="-285750" fontAlgn="base">
              <a:buFont typeface="Arial" panose="020B0604020202020204" pitchFamily="34" charset="0"/>
              <a:buChar char="•"/>
            </a:pPr>
            <a:r>
              <a:rPr lang="en-US" sz="1800" dirty="0">
                <a:solidFill>
                  <a:srgbClr val="595959"/>
                </a:solidFill>
                <a:latin typeface="Arial" panose="020B0604020202020204" pitchFamily="34" charset="0"/>
              </a:rPr>
              <a:t>On each workout or performance session, input results from athlete and coach</a:t>
            </a:r>
          </a:p>
          <a:p>
            <a:pPr marL="742950" lvl="1" indent="-285750" fontAlgn="base">
              <a:buFont typeface="Arial" panose="020B0604020202020204" pitchFamily="34" charset="0"/>
              <a:buChar char="•"/>
            </a:pPr>
            <a:r>
              <a:rPr lang="en-US" sz="1800" dirty="0">
                <a:solidFill>
                  <a:srgbClr val="595959"/>
                </a:solidFill>
                <a:latin typeface="Arial" panose="020B0604020202020204" pitchFamily="34" charset="0"/>
              </a:rPr>
              <a:t>End of the season’s</a:t>
            </a:r>
          </a:p>
          <a:p>
            <a:pPr marL="1143000" lvl="2" indent="-228600" fontAlgn="base">
              <a:buFont typeface="Arial" panose="020B0604020202020204" pitchFamily="34" charset="0"/>
              <a:buChar char="•"/>
            </a:pPr>
            <a:r>
              <a:rPr lang="en-US" sz="1800" dirty="0">
                <a:solidFill>
                  <a:srgbClr val="595959"/>
                </a:solidFill>
                <a:latin typeface="Arial" panose="020B0604020202020204" pitchFamily="34" charset="0"/>
              </a:rPr>
              <a:t>Columbia Rowing: May 31st is last regatta</a:t>
            </a:r>
          </a:p>
          <a:p>
            <a:pPr marL="1143000" lvl="2" indent="-228600" fontAlgn="base">
              <a:buFont typeface="Arial" panose="020B0604020202020204" pitchFamily="34" charset="0"/>
              <a:buChar char="•"/>
            </a:pPr>
            <a:r>
              <a:rPr lang="en-US" sz="1800" dirty="0">
                <a:solidFill>
                  <a:srgbClr val="595959"/>
                </a:solidFill>
                <a:latin typeface="Arial" panose="020B0604020202020204" pitchFamily="34" charset="0"/>
              </a:rPr>
              <a:t>US Olympics: Tokyo 2020 starts end of July</a:t>
            </a:r>
          </a:p>
          <a:p>
            <a:pPr marL="742950" lvl="1" indent="-285750" fontAlgn="base">
              <a:spcAft>
                <a:spcPts val="1600"/>
              </a:spcAft>
              <a:buFont typeface="Arial" panose="020B0604020202020204" pitchFamily="34" charset="0"/>
              <a:buChar char="•"/>
            </a:pPr>
            <a:r>
              <a:rPr lang="en-US" sz="1800" dirty="0">
                <a:solidFill>
                  <a:srgbClr val="595959"/>
                </a:solidFill>
                <a:latin typeface="Arial" panose="020B0604020202020204" pitchFamily="34" charset="0"/>
              </a:rPr>
              <a:t>By the above dates, the data gathered through the season can be used for greater analysis by the summertime capstone program. </a:t>
            </a:r>
            <a:endParaRPr lang="en-US" dirty="0">
              <a:solidFill>
                <a:srgbClr val="595959"/>
              </a:solidFill>
              <a:latin typeface="Arial" panose="020B0604020202020204" pitchFamily="34" charset="0"/>
            </a:endParaRPr>
          </a:p>
          <a:p>
            <a:pPr fontAlgn="base">
              <a:buFont typeface="Arial" panose="020B0604020202020204" pitchFamily="34" charset="0"/>
              <a:buChar char="•"/>
            </a:pPr>
            <a:r>
              <a:rPr lang="en-US" sz="2000" b="1" dirty="0">
                <a:solidFill>
                  <a:srgbClr val="595959"/>
                </a:solidFill>
                <a:latin typeface="Arial" panose="020B0604020202020204" pitchFamily="34" charset="0"/>
              </a:rPr>
              <a:t>Integrating greater information into dashboard: </a:t>
            </a:r>
          </a:p>
          <a:p>
            <a:pPr marL="742950" lvl="1" indent="-285750" fontAlgn="base">
              <a:buFont typeface="Arial" panose="020B0604020202020204" pitchFamily="34" charset="0"/>
              <a:buChar char="•"/>
            </a:pPr>
            <a:r>
              <a:rPr lang="en-US" sz="1800" dirty="0">
                <a:solidFill>
                  <a:srgbClr val="595959"/>
                </a:solidFill>
                <a:latin typeface="Arial" panose="020B0604020202020204" pitchFamily="34" charset="0"/>
              </a:rPr>
              <a:t>Integrate data from applications such as whoop to include health based data into dashboard. </a:t>
            </a:r>
          </a:p>
          <a:p>
            <a:pPr marL="742950" lvl="1" indent="-285750" fontAlgn="base">
              <a:spcAft>
                <a:spcPts val="1600"/>
              </a:spcAft>
              <a:buFont typeface="Arial" panose="020B0604020202020204" pitchFamily="34" charset="0"/>
              <a:buChar char="•"/>
            </a:pPr>
            <a:r>
              <a:rPr lang="en-US" sz="1800" dirty="0">
                <a:solidFill>
                  <a:srgbClr val="595959"/>
                </a:solidFill>
                <a:latin typeface="Arial" panose="020B0604020202020204" pitchFamily="34" charset="0"/>
              </a:rPr>
              <a:t>Continue with trend analysis between well being &amp; exertion response and performance from weight or rowing performances </a:t>
            </a:r>
          </a:p>
          <a:p>
            <a:pPr marL="742950" lvl="1" indent="-285750" fontAlgn="base">
              <a:spcAft>
                <a:spcPts val="1600"/>
              </a:spcAft>
              <a:buFont typeface="Arial" panose="020B0604020202020204" pitchFamily="34" charset="0"/>
              <a:buChar char="•"/>
            </a:pPr>
            <a:r>
              <a:rPr lang="en-US" sz="1800" dirty="0">
                <a:solidFill>
                  <a:srgbClr val="595959"/>
                </a:solidFill>
                <a:latin typeface="Arial" panose="020B0604020202020204" pitchFamily="34" charset="0"/>
              </a:rPr>
              <a:t>Continue growing with more user friendly application solutions for delivering insight</a:t>
            </a:r>
          </a:p>
        </p:txBody>
      </p:sp>
      <p:sp>
        <p:nvSpPr>
          <p:cNvPr id="6" name="Rectangle 5">
            <a:extLst>
              <a:ext uri="{FF2B5EF4-FFF2-40B4-BE49-F238E27FC236}">
                <a16:creationId xmlns:a16="http://schemas.microsoft.com/office/drawing/2014/main" id="{B0D57243-D6B5-AF4E-AA5A-2F044993E4C3}"/>
              </a:ext>
            </a:extLst>
          </p:cNvPr>
          <p:cNvSpPr/>
          <p:nvPr/>
        </p:nvSpPr>
        <p:spPr>
          <a:xfrm>
            <a:off x="1830552" y="436433"/>
            <a:ext cx="6096000" cy="954107"/>
          </a:xfrm>
          <a:prstGeom prst="rect">
            <a:avLst/>
          </a:prstGeom>
        </p:spPr>
        <p:txBody>
          <a:bodyPr>
            <a:spAutoFit/>
          </a:bodyPr>
          <a:lstStyle/>
          <a:p>
            <a:r>
              <a:rPr lang="en-US" sz="2800" b="1" dirty="0">
                <a:latin typeface="Arial" panose="020B0604020202020204" pitchFamily="34" charset="0"/>
              </a:rPr>
              <a:t>Taking Project forward </a:t>
            </a:r>
            <a:endParaRPr lang="en-US" sz="2800" b="1" dirty="0"/>
          </a:p>
          <a:p>
            <a:br>
              <a:rPr lang="en-US" dirty="0"/>
            </a:br>
            <a:endParaRPr lang="en-US" dirty="0"/>
          </a:p>
        </p:txBody>
      </p:sp>
    </p:spTree>
    <p:extLst>
      <p:ext uri="{BB962C8B-B14F-4D97-AF65-F5344CB8AC3E}">
        <p14:creationId xmlns:p14="http://schemas.microsoft.com/office/powerpoint/2010/main" val="115889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7"/>
        <p:cNvGrpSpPr/>
        <p:nvPr/>
      </p:nvGrpSpPr>
      <p:grpSpPr>
        <a:xfrm>
          <a:off x="0" y="0"/>
          <a:ext cx="0" cy="0"/>
          <a:chOff x="0" y="0"/>
          <a:chExt cx="0" cy="0"/>
        </a:xfrm>
      </p:grpSpPr>
      <p:sp>
        <p:nvSpPr>
          <p:cNvPr id="108" name="Google Shape;108;p14"/>
          <p:cNvSpPr txBox="1"/>
          <p:nvPr/>
        </p:nvSpPr>
        <p:spPr>
          <a:xfrm>
            <a:off x="5574334" y="2417512"/>
            <a:ext cx="5145900" cy="73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dirty="0">
                <a:solidFill>
                  <a:srgbClr val="3A3A3A"/>
                </a:solidFill>
                <a:latin typeface="Arial"/>
                <a:ea typeface="Arial"/>
                <a:cs typeface="Arial"/>
                <a:sym typeface="Arial"/>
              </a:rPr>
              <a:t>     </a:t>
            </a:r>
            <a:endParaRPr sz="1300" b="1" i="0" u="none" strike="noStrike" cap="none" dirty="0">
              <a:solidFill>
                <a:srgbClr val="3A3A3A"/>
              </a:solidFill>
              <a:latin typeface="Arial"/>
              <a:ea typeface="Arial"/>
              <a:cs typeface="Arial"/>
              <a:sym typeface="Arial"/>
            </a:endParaRPr>
          </a:p>
        </p:txBody>
      </p:sp>
      <p:sp>
        <p:nvSpPr>
          <p:cNvPr id="115" name="Google Shape;115;p14"/>
          <p:cNvSpPr txBox="1"/>
          <p:nvPr/>
        </p:nvSpPr>
        <p:spPr>
          <a:xfrm>
            <a:off x="868422" y="2351285"/>
            <a:ext cx="25023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1" i="0" u="none" strike="noStrike" cap="none" dirty="0">
              <a:solidFill>
                <a:srgbClr val="3A3A3A"/>
              </a:solidFill>
              <a:latin typeface="Arial"/>
              <a:ea typeface="Arial"/>
              <a:cs typeface="Arial"/>
              <a:sym typeface="Arial"/>
            </a:endParaRPr>
          </a:p>
        </p:txBody>
      </p:sp>
      <p:sp>
        <p:nvSpPr>
          <p:cNvPr id="116" name="Google Shape;116;p14"/>
          <p:cNvSpPr txBox="1"/>
          <p:nvPr/>
        </p:nvSpPr>
        <p:spPr>
          <a:xfrm>
            <a:off x="2561025" y="3625175"/>
            <a:ext cx="24171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FFC000"/>
              </a:solidFill>
              <a:latin typeface="Arial"/>
              <a:ea typeface="Arial"/>
              <a:cs typeface="Arial"/>
              <a:sym typeface="Arial"/>
            </a:endParaRPr>
          </a:p>
        </p:txBody>
      </p:sp>
      <p:sp>
        <p:nvSpPr>
          <p:cNvPr id="117" name="Google Shape;117;p14"/>
          <p:cNvSpPr txBox="1"/>
          <p:nvPr/>
        </p:nvSpPr>
        <p:spPr>
          <a:xfrm>
            <a:off x="3363438" y="2406479"/>
            <a:ext cx="36267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3A3A3A"/>
              </a:solidFill>
              <a:latin typeface="Calibri"/>
              <a:ea typeface="Calibri"/>
              <a:cs typeface="Calibri"/>
              <a:sym typeface="Calibri"/>
            </a:endParaRPr>
          </a:p>
        </p:txBody>
      </p:sp>
      <p:sp>
        <p:nvSpPr>
          <p:cNvPr id="118" name="Google Shape;118;p14"/>
          <p:cNvSpPr txBox="1"/>
          <p:nvPr/>
        </p:nvSpPr>
        <p:spPr>
          <a:xfrm>
            <a:off x="4011739" y="3651402"/>
            <a:ext cx="5145900" cy="1031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300"/>
              <a:buFont typeface="Arial"/>
              <a:buNone/>
            </a:pPr>
            <a:endParaRPr sz="1300" b="1" i="0" u="none" strike="noStrike" cap="none" dirty="0">
              <a:solidFill>
                <a:srgbClr val="FFC001"/>
              </a:solidFill>
              <a:latin typeface="Arial"/>
              <a:ea typeface="Arial"/>
              <a:cs typeface="Arial"/>
              <a:sym typeface="Arial"/>
            </a:endParaRPr>
          </a:p>
        </p:txBody>
      </p:sp>
      <p:sp>
        <p:nvSpPr>
          <p:cNvPr id="119" name="Google Shape;119;p14"/>
          <p:cNvSpPr txBox="1"/>
          <p:nvPr/>
        </p:nvSpPr>
        <p:spPr>
          <a:xfrm>
            <a:off x="8303052" y="5042486"/>
            <a:ext cx="2417182"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300"/>
              <a:buFont typeface="Arial"/>
              <a:buNone/>
            </a:pPr>
            <a:endParaRPr sz="1300" b="1" i="0" u="none" strike="noStrike" cap="none">
              <a:solidFill>
                <a:srgbClr val="3A3A3A"/>
              </a:solidFill>
              <a:latin typeface="Arial"/>
              <a:ea typeface="Arial"/>
              <a:cs typeface="Arial"/>
              <a:sym typeface="Arial"/>
            </a:endParaRPr>
          </a:p>
        </p:txBody>
      </p:sp>
      <p:sp>
        <p:nvSpPr>
          <p:cNvPr id="124" name="Google Shape;124;p14"/>
          <p:cNvSpPr/>
          <p:nvPr/>
        </p:nvSpPr>
        <p:spPr>
          <a:xfrm>
            <a:off x="586740" y="46557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5" name="Google Shape;125;p14"/>
          <p:cNvSpPr txBox="1"/>
          <p:nvPr/>
        </p:nvSpPr>
        <p:spPr>
          <a:xfrm>
            <a:off x="585062" y="434727"/>
            <a:ext cx="3626848" cy="523220"/>
          </a:xfrm>
          <a:prstGeom prst="rect">
            <a:avLst/>
          </a:prstGeom>
          <a:noFill/>
          <a:ln>
            <a:noFill/>
          </a:ln>
        </p:spPr>
        <p:txBody>
          <a:bodyPr spcFirstLastPara="1" wrap="square" lIns="91425" tIns="45700" rIns="91425" bIns="45700" anchor="t" anchorCtr="0">
            <a:noAutofit/>
          </a:bodyPr>
          <a:lstStyle/>
          <a:p>
            <a:pPr lvl="0" algn="ctr">
              <a:buClr>
                <a:srgbClr val="3A3A3A"/>
              </a:buClr>
              <a:buSzPts val="2800"/>
            </a:pPr>
            <a:r>
              <a:rPr lang="en-US" altLang="zh-CN" sz="3200" b="1" dirty="0"/>
              <a:t>Conclusion</a:t>
            </a:r>
            <a:endParaRPr sz="3200" b="1" i="0" u="none" strike="noStrike" cap="none" dirty="0">
              <a:solidFill>
                <a:srgbClr val="3A3A3A"/>
              </a:solidFill>
              <a:latin typeface="Calibri"/>
              <a:ea typeface="Calibri"/>
              <a:cs typeface="Calibri"/>
              <a:sym typeface="Calibri"/>
            </a:endParaRPr>
          </a:p>
        </p:txBody>
      </p:sp>
      <p:sp>
        <p:nvSpPr>
          <p:cNvPr id="127" name="Google Shape;127;p14"/>
          <p:cNvSpPr txBox="1"/>
          <p:nvPr/>
        </p:nvSpPr>
        <p:spPr>
          <a:xfrm>
            <a:off x="1016000" y="1264660"/>
            <a:ext cx="10539798" cy="5885918"/>
          </a:xfrm>
          <a:prstGeom prst="rect">
            <a:avLst/>
          </a:prstGeom>
          <a:noFill/>
          <a:ln>
            <a:noFill/>
          </a:ln>
        </p:spPr>
        <p:txBody>
          <a:bodyPr spcFirstLastPara="1" wrap="square" lIns="91425" tIns="45700" rIns="91425" bIns="45700" anchor="t" anchorCtr="0">
            <a:noAutofit/>
          </a:bodyPr>
          <a:lstStyle/>
          <a:p>
            <a:pPr marL="342900" indent="-342900" algn="just" fontAlgn="base">
              <a:buFont typeface="Arial" panose="020B0604020202020204" pitchFamily="34" charset="0"/>
              <a:buChar char="•"/>
            </a:pPr>
            <a:r>
              <a:rPr lang="en-US" sz="2200" dirty="0"/>
              <a:t>A limited correlation between performance and high mental health was found, however we have determined this is due to the collection methods for the mental health metrics</a:t>
            </a:r>
          </a:p>
          <a:p>
            <a:pPr marL="342900" indent="-342900" algn="just" fontAlgn="base">
              <a:buFont typeface="Arial" panose="020B0604020202020204" pitchFamily="34" charset="0"/>
              <a:buChar char="•"/>
            </a:pPr>
            <a:endParaRPr lang="en-US" sz="2200" dirty="0"/>
          </a:p>
          <a:p>
            <a:pPr marL="342900" indent="-342900" algn="just" fontAlgn="base">
              <a:buFont typeface="Arial" panose="020B0604020202020204" pitchFamily="34" charset="0"/>
              <a:buChar char="•"/>
            </a:pPr>
            <a:r>
              <a:rPr lang="en-US" sz="2200" dirty="0"/>
              <a:t>To solve for this, the team is proposing applying a more concise athlete survey to capture mental wellness metrics</a:t>
            </a:r>
          </a:p>
          <a:p>
            <a:pPr marL="342900" indent="-342900" algn="just" fontAlgn="base">
              <a:buFont typeface="Arial" panose="020B0604020202020204" pitchFamily="34" charset="0"/>
              <a:buChar char="•"/>
            </a:pPr>
            <a:endParaRPr lang="en-US" sz="2200" dirty="0"/>
          </a:p>
          <a:p>
            <a:pPr marL="342900" indent="-342900" algn="just" fontAlgn="base">
              <a:buFont typeface="Arial" panose="020B0604020202020204" pitchFamily="34" charset="0"/>
              <a:buChar char="•"/>
            </a:pPr>
            <a:r>
              <a:rPr lang="en-US" sz="2200" dirty="0"/>
              <a:t>Well controlled study would be ideal</a:t>
            </a:r>
          </a:p>
          <a:p>
            <a:pPr marL="342900" indent="-342900" algn="just" fontAlgn="base">
              <a:buFont typeface="Arial" panose="020B0604020202020204" pitchFamily="34" charset="0"/>
              <a:buChar char="•"/>
            </a:pPr>
            <a:endParaRPr lang="en-US" sz="2200" dirty="0"/>
          </a:p>
          <a:p>
            <a:pPr marL="342900" indent="-342900" algn="just" fontAlgn="base">
              <a:buFont typeface="Arial" panose="020B0604020202020204" pitchFamily="34" charset="0"/>
              <a:buChar char="•"/>
            </a:pPr>
            <a:r>
              <a:rPr lang="en-US" sz="2200" dirty="0"/>
              <a:t>We have created a framework for data collection, aggregation and output, for a dashboard or further analysis</a:t>
            </a:r>
          </a:p>
          <a:p>
            <a:pPr marL="342900" indent="-342900" algn="just" fontAlgn="base">
              <a:buFont typeface="Arial" panose="020B0604020202020204" pitchFamily="34" charset="0"/>
              <a:buChar char="•"/>
            </a:pPr>
            <a:endParaRPr lang="en-US" sz="2200" dirty="0"/>
          </a:p>
          <a:p>
            <a:pPr marL="342900" indent="-342900" algn="just" fontAlgn="base">
              <a:buFont typeface="Arial" panose="020B0604020202020204" pitchFamily="34" charset="0"/>
              <a:buChar char="•"/>
            </a:pPr>
            <a:r>
              <a:rPr lang="en-US" sz="2200" dirty="0"/>
              <a:t>We hope that our recommendations will improve the process of Data Collection -&gt; Analysis -&gt; Display -&gt; Decision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3"/>
          <p:cNvSpPr/>
          <p:nvPr/>
        </p:nvSpPr>
        <p:spPr>
          <a:xfrm rot="-5400000">
            <a:off x="4298412" y="883025"/>
            <a:ext cx="3595200" cy="3099300"/>
          </a:xfrm>
          <a:prstGeom prst="hexagon">
            <a:avLst>
              <a:gd name="adj" fmla="val 29478"/>
              <a:gd name="vf" fmla="val 115470"/>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7" name="Google Shape;417;p33"/>
          <p:cNvSpPr/>
          <p:nvPr/>
        </p:nvSpPr>
        <p:spPr>
          <a:xfrm rot="-5400000">
            <a:off x="4431008" y="997324"/>
            <a:ext cx="3330000" cy="2870700"/>
          </a:xfrm>
          <a:prstGeom prst="hexagon">
            <a:avLst>
              <a:gd name="adj" fmla="val 29478"/>
              <a:gd name="vf" fmla="val 115470"/>
            </a:avLst>
          </a:prstGeom>
          <a:noFill/>
          <a:ln w="12700" cap="flat" cmpd="sng">
            <a:solidFill>
              <a:srgbClr val="FFC00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418" name="Google Shape;418;p33"/>
          <p:cNvCxnSpPr/>
          <p:nvPr/>
        </p:nvCxnSpPr>
        <p:spPr>
          <a:xfrm>
            <a:off x="2305952" y="4701740"/>
            <a:ext cx="2531400" cy="0"/>
          </a:xfrm>
          <a:prstGeom prst="straightConnector1">
            <a:avLst/>
          </a:prstGeom>
          <a:noFill/>
          <a:ln w="9525" cap="flat" cmpd="sng">
            <a:solidFill>
              <a:srgbClr val="FFC001"/>
            </a:solidFill>
            <a:prstDash val="solid"/>
            <a:miter lim="800000"/>
            <a:headEnd type="none" w="sm" len="sm"/>
            <a:tailEnd type="none" w="sm" len="sm"/>
          </a:ln>
        </p:spPr>
      </p:cxnSp>
      <p:sp>
        <p:nvSpPr>
          <p:cNvPr id="419" name="Google Shape;419;p33"/>
          <p:cNvSpPr txBox="1"/>
          <p:nvPr/>
        </p:nvSpPr>
        <p:spPr>
          <a:xfrm>
            <a:off x="5113175" y="1898375"/>
            <a:ext cx="2019900" cy="12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a:solidFill>
                  <a:schemeClr val="lt1"/>
                </a:solidFill>
              </a:rPr>
              <a:t>Q&amp;A</a:t>
            </a:r>
            <a:endParaRPr sz="4800" b="1">
              <a:solidFill>
                <a:schemeClr val="lt1"/>
              </a:solidFill>
            </a:endParaRPr>
          </a:p>
        </p:txBody>
      </p:sp>
      <p:pic>
        <p:nvPicPr>
          <p:cNvPr id="420" name="Google Shape;420;p33"/>
          <p:cNvPicPr preferRelativeResize="0"/>
          <p:nvPr/>
        </p:nvPicPr>
        <p:blipFill>
          <a:blip r:embed="rId3">
            <a:alphaModFix/>
          </a:blip>
          <a:stretch>
            <a:fillRect/>
          </a:stretch>
        </p:blipFill>
        <p:spPr>
          <a:xfrm>
            <a:off x="1024875" y="2570486"/>
            <a:ext cx="5444525" cy="428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0"/>
          <p:cNvSpPr/>
          <p:nvPr/>
        </p:nvSpPr>
        <p:spPr>
          <a:xfrm>
            <a:off x="0" y="1351800"/>
            <a:ext cx="2618100" cy="2077200"/>
          </a:xfrm>
          <a:prstGeom prst="triangle">
            <a:avLst>
              <a:gd name="adj" fmla="val 50000"/>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8" name="Google Shape;218;p20"/>
          <p:cNvSpPr/>
          <p:nvPr/>
        </p:nvSpPr>
        <p:spPr>
          <a:xfrm rot="10800000" flipH="1">
            <a:off x="466625" y="0"/>
            <a:ext cx="3289500" cy="2288700"/>
          </a:xfrm>
          <a:prstGeom prst="triangle">
            <a:avLst>
              <a:gd name="adj" fmla="val 50000"/>
            </a:avLst>
          </a:prstGeom>
          <a:blipFill rotWithShape="0">
            <a:blip r:embed="rId4">
              <a:alphaModFix/>
            </a:blip>
            <a:stretch>
              <a:fillRect l="2" t="-10006" r="2" b="-3006"/>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9" name="Google Shape;219;p20"/>
          <p:cNvSpPr/>
          <p:nvPr/>
        </p:nvSpPr>
        <p:spPr>
          <a:xfrm rot="10800000" flipH="1">
            <a:off x="290250" y="3429000"/>
            <a:ext cx="2037600" cy="2233800"/>
          </a:xfrm>
          <a:prstGeom prst="triangle">
            <a:avLst>
              <a:gd name="adj" fmla="val 50000"/>
            </a:avLst>
          </a:pr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0" name="Google Shape;220;p20"/>
          <p:cNvSpPr/>
          <p:nvPr/>
        </p:nvSpPr>
        <p:spPr>
          <a:xfrm rot="5400000">
            <a:off x="-271558" y="874864"/>
            <a:ext cx="2266953" cy="790574"/>
          </a:xfrm>
          <a:custGeom>
            <a:avLst/>
            <a:gdLst/>
            <a:ahLst/>
            <a:cxnLst/>
            <a:rect l="l" t="t" r="r" b="b"/>
            <a:pathLst>
              <a:path w="2266953" h="790574" extrusionOk="0">
                <a:moveTo>
                  <a:pt x="0" y="761999"/>
                </a:moveTo>
                <a:lnTo>
                  <a:pt x="1123950" y="0"/>
                </a:lnTo>
                <a:lnTo>
                  <a:pt x="2266953" y="790574"/>
                </a:lnTo>
                <a:lnTo>
                  <a:pt x="0" y="761999"/>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 name="Google Shape;221;p20"/>
          <p:cNvSpPr txBox="1"/>
          <p:nvPr/>
        </p:nvSpPr>
        <p:spPr>
          <a:xfrm>
            <a:off x="2935083" y="1307501"/>
            <a:ext cx="8790285" cy="5981274"/>
          </a:xfrm>
          <a:prstGeom prst="rect">
            <a:avLst/>
          </a:prstGeom>
          <a:noFill/>
          <a:ln>
            <a:noFill/>
          </a:ln>
        </p:spPr>
        <p:txBody>
          <a:bodyPr spcFirstLastPara="1" wrap="square" lIns="91425" tIns="45700" rIns="91425" bIns="45700" anchor="t" anchorCtr="0">
            <a:noAutofit/>
          </a:bodyPr>
          <a:lstStyle/>
          <a:p>
            <a:r>
              <a:rPr lang="en" altLang="zh-CN" sz="1600" b="1" dirty="0"/>
              <a:t>Data Description:</a:t>
            </a:r>
            <a:endParaRPr lang="en" altLang="zh-CN" sz="1600" dirty="0"/>
          </a:p>
          <a:p>
            <a:pPr marL="285750" indent="-285750">
              <a:buFont typeface="Arial" panose="020B0604020202020204" pitchFamily="34" charset="0"/>
              <a:buChar char="•"/>
            </a:pPr>
            <a:r>
              <a:rPr lang="en" altLang="zh-CN" dirty="0"/>
              <a:t>CU Sports took the class of 2020 (the current senior class)  data and pulled their data through their first 3 </a:t>
            </a:r>
            <a:r>
              <a:rPr lang="zh-CN" altLang="en-US" dirty="0"/>
              <a:t>  </a:t>
            </a:r>
            <a:r>
              <a:rPr lang="en" altLang="zh-CN" dirty="0"/>
              <a:t>years. </a:t>
            </a:r>
            <a:endParaRPr lang="en" altLang="zh-CN" sz="2400" dirty="0"/>
          </a:p>
          <a:p>
            <a:pPr marL="342900" indent="-342900">
              <a:buFont typeface="Arial" panose="020B0604020202020204" pitchFamily="34" charset="0"/>
              <a:buChar char="•"/>
            </a:pPr>
            <a:r>
              <a:rPr lang="en" altLang="zh-CN" dirty="0"/>
              <a:t>Pre-frosh is survey data CU collected when students arrived on campus in their 1</a:t>
            </a:r>
            <a:r>
              <a:rPr lang="en" altLang="zh-CN" baseline="30000" dirty="0"/>
              <a:t>st</a:t>
            </a:r>
            <a:r>
              <a:rPr lang="en" altLang="zh-CN" dirty="0"/>
              <a:t> year. The questionnaire asks students to rate their level of life satisfaction, sense of environmental mastery, emotional health, quality of relationships, sense of autonomy, self-acceptance, satisfaction with academic functioning, health, and fitness, sense of purpose in life, personal growth on a scale of 1-10 points. This data was collected prior to the start of school.</a:t>
            </a:r>
            <a:endParaRPr lang="en" altLang="zh-CN" sz="2400" dirty="0"/>
          </a:p>
          <a:p>
            <a:pPr marL="342900" indent="-342900">
              <a:buFont typeface="Arial" panose="020B0604020202020204" pitchFamily="34" charset="0"/>
              <a:buChar char="•"/>
            </a:pPr>
            <a:r>
              <a:rPr lang="en" altLang="zh-CN" dirty="0"/>
              <a:t>We took a look at the performance variable and the answers to the 10 well-being survey questions to discover some correlation.</a:t>
            </a:r>
            <a:endParaRPr lang="en" altLang="zh-CN" sz="2400" dirty="0"/>
          </a:p>
          <a:p>
            <a:endParaRPr lang="en" altLang="zh-CN" sz="1600" dirty="0"/>
          </a:p>
          <a:p>
            <a:r>
              <a:rPr lang="en" altLang="zh-CN" sz="1600" b="1" dirty="0"/>
              <a:t>Conclusion:</a:t>
            </a:r>
            <a:r>
              <a:rPr lang="en" altLang="zh-CN" sz="1600" dirty="0"/>
              <a:t> </a:t>
            </a:r>
          </a:p>
          <a:p>
            <a:pPr marL="285750" indent="-285750">
              <a:buFont typeface="Arial" panose="020B0604020202020204" pitchFamily="34" charset="0"/>
              <a:buChar char="•"/>
            </a:pPr>
            <a:r>
              <a:rPr lang="en" altLang="zh-CN" dirty="0"/>
              <a:t>For pre-frosh data, well-being and performance are negatively correlated. </a:t>
            </a:r>
            <a:endParaRPr lang="en" altLang="zh-CN" sz="2400" dirty="0"/>
          </a:p>
          <a:p>
            <a:br>
              <a:rPr lang="en" altLang="zh-CN" sz="2400" dirty="0"/>
            </a:br>
            <a:r>
              <a:rPr lang="en" altLang="zh-CN" sz="1600" b="1" dirty="0"/>
              <a:t>Interpretation:</a:t>
            </a:r>
            <a:endParaRPr lang="en" altLang="zh-CN" sz="1600" dirty="0"/>
          </a:p>
          <a:p>
            <a:pPr marL="285750" indent="-285750">
              <a:buFont typeface="Arial" panose="020B0604020202020204" pitchFamily="34" charset="0"/>
              <a:buChar char="•"/>
            </a:pPr>
            <a:r>
              <a:rPr lang="en" altLang="zh-CN" dirty="0"/>
              <a:t>The underlying logic may be the higher performance requires more exercise, causing higher stress to athletes. Or athletes who perform better have higher requirements on themselves and it influence their perception of well-being.</a:t>
            </a:r>
            <a:endParaRPr lang="en" altLang="zh-CN" sz="2400" dirty="0"/>
          </a:p>
          <a:p>
            <a:br>
              <a:rPr lang="en" altLang="zh-CN" sz="2400" dirty="0"/>
            </a:br>
            <a:br>
              <a:rPr lang="en" altLang="zh-CN" sz="2400" dirty="0"/>
            </a:br>
            <a:br>
              <a:rPr lang="en" altLang="zh-CN" sz="2400" dirty="0"/>
            </a:br>
            <a:br>
              <a:rPr lang="en" altLang="zh-CN" sz="2400" dirty="0"/>
            </a:br>
            <a:endParaRPr lang="en-US" sz="2200" b="1" dirty="0">
              <a:solidFill>
                <a:srgbClr val="3A3A3A"/>
              </a:solidFill>
            </a:endParaRPr>
          </a:p>
        </p:txBody>
      </p:sp>
      <p:sp>
        <p:nvSpPr>
          <p:cNvPr id="223" name="Google Shape;223;p20"/>
          <p:cNvSpPr/>
          <p:nvPr/>
        </p:nvSpPr>
        <p:spPr>
          <a:xfrm>
            <a:off x="3955350" y="210420"/>
            <a:ext cx="5430600" cy="49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227" name="Google Shape;227;p20"/>
          <p:cNvSpPr txBox="1"/>
          <p:nvPr/>
        </p:nvSpPr>
        <p:spPr>
          <a:xfrm>
            <a:off x="3214609" y="2850050"/>
            <a:ext cx="5806800" cy="362100"/>
          </a:xfrm>
          <a:prstGeom prst="rect">
            <a:avLst/>
          </a:prstGeom>
          <a:noFill/>
          <a:ln>
            <a:noFill/>
          </a:ln>
        </p:spPr>
        <p:txBody>
          <a:bodyPr spcFirstLastPara="1" wrap="square" lIns="91425" tIns="45700" rIns="91425" bIns="45700" anchor="t" anchorCtr="0">
            <a:noAutofit/>
          </a:bodyPr>
          <a:lstStyle/>
          <a:p>
            <a:endParaRPr lang="en-US" dirty="0"/>
          </a:p>
        </p:txBody>
      </p:sp>
      <p:sp>
        <p:nvSpPr>
          <p:cNvPr id="15" name="Google Shape;252;p21">
            <a:extLst>
              <a:ext uri="{FF2B5EF4-FFF2-40B4-BE49-F238E27FC236}">
                <a16:creationId xmlns:a16="http://schemas.microsoft.com/office/drawing/2014/main" id="{0380D045-B121-D04D-8428-7C6C8F930455}"/>
              </a:ext>
            </a:extLst>
          </p:cNvPr>
          <p:cNvSpPr/>
          <p:nvPr/>
        </p:nvSpPr>
        <p:spPr>
          <a:xfrm>
            <a:off x="3655713" y="288632"/>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F74F7BC5-39CF-6345-84D2-B6B6E8561F95}"/>
              </a:ext>
            </a:extLst>
          </p:cNvPr>
          <p:cNvSpPr txBox="1"/>
          <p:nvPr/>
        </p:nvSpPr>
        <p:spPr>
          <a:xfrm>
            <a:off x="5186363" y="557213"/>
            <a:ext cx="5200650" cy="523220"/>
          </a:xfrm>
          <a:prstGeom prst="rect">
            <a:avLst/>
          </a:prstGeom>
          <a:noFill/>
        </p:spPr>
        <p:txBody>
          <a:bodyPr wrap="square" rtlCol="0">
            <a:spAutoFit/>
          </a:bodyPr>
          <a:lstStyle/>
          <a:p>
            <a:br>
              <a:rPr lang="en-US" dirty="0"/>
            </a:br>
            <a:endParaRPr lang="en-US" dirty="0"/>
          </a:p>
        </p:txBody>
      </p:sp>
      <p:sp>
        <p:nvSpPr>
          <p:cNvPr id="3" name="TextBox 2">
            <a:extLst>
              <a:ext uri="{FF2B5EF4-FFF2-40B4-BE49-F238E27FC236}">
                <a16:creationId xmlns:a16="http://schemas.microsoft.com/office/drawing/2014/main" id="{BA682A38-6598-5347-9730-2C686D0A733B}"/>
              </a:ext>
            </a:extLst>
          </p:cNvPr>
          <p:cNvSpPr txBox="1"/>
          <p:nvPr/>
        </p:nvSpPr>
        <p:spPr>
          <a:xfrm>
            <a:off x="4264801" y="210420"/>
            <a:ext cx="4941320" cy="584775"/>
          </a:xfrm>
          <a:prstGeom prst="rect">
            <a:avLst/>
          </a:prstGeom>
          <a:noFill/>
        </p:spPr>
        <p:txBody>
          <a:bodyPr wrap="square" rtlCol="0">
            <a:spAutoFit/>
          </a:bodyPr>
          <a:lstStyle/>
          <a:p>
            <a:r>
              <a:rPr lang="en-US" sz="3200" b="1" dirty="0"/>
              <a:t>Analysis Results </a:t>
            </a:r>
          </a:p>
        </p:txBody>
      </p:sp>
    </p:spTree>
    <p:extLst>
      <p:ext uri="{BB962C8B-B14F-4D97-AF65-F5344CB8AC3E}">
        <p14:creationId xmlns:p14="http://schemas.microsoft.com/office/powerpoint/2010/main" val="882956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4" name="Google Shape;184;p18"/>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85" name="Google Shape;185;p18"/>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sp>
        <p:nvSpPr>
          <p:cNvPr id="186" name="Google Shape;186;p18"/>
          <p:cNvSpPr/>
          <p:nvPr/>
        </p:nvSpPr>
        <p:spPr>
          <a:xfrm>
            <a:off x="1830553" y="638798"/>
            <a:ext cx="5430600" cy="49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187" name="Google Shape;187;p18"/>
          <p:cNvSpPr txBox="1"/>
          <p:nvPr/>
        </p:nvSpPr>
        <p:spPr>
          <a:xfrm>
            <a:off x="2560025" y="1432100"/>
            <a:ext cx="8514300" cy="494700"/>
          </a:xfrm>
          <a:prstGeom prst="rect">
            <a:avLst/>
          </a:prstGeom>
          <a:noFill/>
          <a:ln>
            <a:noFill/>
          </a:ln>
        </p:spPr>
        <p:txBody>
          <a:bodyPr spcFirstLastPara="1" wrap="square" lIns="91425" tIns="45700" rIns="91425" bIns="45700" anchor="t" anchorCtr="0">
            <a:noAutofit/>
          </a:bodyPr>
          <a:lstStyle/>
          <a:p>
            <a:pPr fontAlgn="base"/>
            <a:endParaRPr lang="en-US" dirty="0"/>
          </a:p>
        </p:txBody>
      </p:sp>
      <p:sp>
        <p:nvSpPr>
          <p:cNvPr id="189" name="Google Shape;189;p18"/>
          <p:cNvSpPr/>
          <p:nvPr/>
        </p:nvSpPr>
        <p:spPr>
          <a:xfrm rot="2700000">
            <a:off x="11716683" y="3016282"/>
            <a:ext cx="950633" cy="950633"/>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 name="Google Shape;191;p18"/>
          <p:cNvSpPr txBox="1"/>
          <p:nvPr/>
        </p:nvSpPr>
        <p:spPr>
          <a:xfrm>
            <a:off x="7922150" y="773751"/>
            <a:ext cx="2875500" cy="7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latin typeface="Calibri"/>
              <a:ea typeface="Calibri"/>
              <a:cs typeface="Calibri"/>
              <a:sym typeface="Calibri"/>
            </a:endParaRPr>
          </a:p>
        </p:txBody>
      </p:sp>
      <p:sp>
        <p:nvSpPr>
          <p:cNvPr id="192" name="Google Shape;192;p18"/>
          <p:cNvSpPr/>
          <p:nvPr/>
        </p:nvSpPr>
        <p:spPr>
          <a:xfrm>
            <a:off x="1186515" y="939737"/>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D8C61C32-3628-E24E-8291-37EEDF40E747}"/>
              </a:ext>
            </a:extLst>
          </p:cNvPr>
          <p:cNvSpPr/>
          <p:nvPr/>
        </p:nvSpPr>
        <p:spPr>
          <a:xfrm>
            <a:off x="5978820" y="3275112"/>
            <a:ext cx="234360" cy="307777"/>
          </a:xfrm>
          <a:prstGeom prst="rect">
            <a:avLst/>
          </a:prstGeom>
        </p:spPr>
        <p:txBody>
          <a:bodyPr wrap="none">
            <a:spAutoFit/>
          </a:bodyPr>
          <a:lstStyle/>
          <a:p>
            <a:r>
              <a:rPr lang="en-US" dirty="0"/>
              <a:t> </a:t>
            </a:r>
          </a:p>
        </p:txBody>
      </p:sp>
      <p:sp>
        <p:nvSpPr>
          <p:cNvPr id="2" name="矩形 1">
            <a:extLst>
              <a:ext uri="{FF2B5EF4-FFF2-40B4-BE49-F238E27FC236}">
                <a16:creationId xmlns:a16="http://schemas.microsoft.com/office/drawing/2014/main" id="{254A4C02-D82B-5E4E-AB50-9432A076931C}"/>
              </a:ext>
            </a:extLst>
          </p:cNvPr>
          <p:cNvSpPr/>
          <p:nvPr/>
        </p:nvSpPr>
        <p:spPr>
          <a:xfrm>
            <a:off x="2023072" y="535900"/>
            <a:ext cx="8774577" cy="5693866"/>
          </a:xfrm>
          <a:prstGeom prst="rect">
            <a:avLst/>
          </a:prstGeom>
        </p:spPr>
        <p:txBody>
          <a:bodyPr wrap="square">
            <a:spAutoFit/>
          </a:bodyPr>
          <a:lstStyle/>
          <a:p>
            <a:r>
              <a:rPr lang="en" altLang="zh-CN" sz="2600" b="1" dirty="0">
                <a:latin typeface="Arial" panose="020B0604020202020204" pitchFamily="34" charset="0"/>
              </a:rPr>
              <a:t>However, the conclusion is not robust and is hard to give suggestions </a:t>
            </a:r>
            <a:endParaRPr lang="en" altLang="zh-CN" sz="2600" dirty="0"/>
          </a:p>
          <a:p>
            <a:endParaRPr lang="en" altLang="zh-CN" b="1" dirty="0">
              <a:latin typeface="Arial" panose="020B0604020202020204" pitchFamily="34" charset="0"/>
            </a:endParaRPr>
          </a:p>
          <a:p>
            <a:r>
              <a:rPr lang="en" altLang="zh-CN" sz="2400" b="1" dirty="0">
                <a:latin typeface="Arial" panose="020B0604020202020204" pitchFamily="34" charset="0"/>
              </a:rPr>
              <a:t>Obstacles:</a:t>
            </a:r>
            <a:endParaRPr lang="en" altLang="zh-CN" sz="2400" b="1" dirty="0"/>
          </a:p>
          <a:p>
            <a:pPr marL="285750" indent="-285750" fontAlgn="base">
              <a:buFont typeface="Arial" panose="020B0604020202020204" pitchFamily="34" charset="0"/>
              <a:buChar char="•"/>
            </a:pPr>
            <a:r>
              <a:rPr lang="en" altLang="zh-CN" sz="1800" dirty="0">
                <a:latin typeface="Arial" panose="020B0604020202020204" pitchFamily="34" charset="0"/>
              </a:rPr>
              <a:t>Small data volume. Even less about rowing. The data is from all sports clubs of CU.</a:t>
            </a:r>
          </a:p>
          <a:p>
            <a:pPr marL="285750" indent="-285750" fontAlgn="base">
              <a:buFont typeface="Arial" panose="020B0604020202020204" pitchFamily="34" charset="0"/>
              <a:buChar char="•"/>
            </a:pPr>
            <a:endParaRPr lang="en" altLang="zh-CN" sz="1800" dirty="0">
              <a:latin typeface="Arial" panose="020B0604020202020204" pitchFamily="34" charset="0"/>
            </a:endParaRPr>
          </a:p>
          <a:p>
            <a:pPr marL="285750" indent="-285750" fontAlgn="base">
              <a:buFont typeface="Arial" panose="020B0604020202020204" pitchFamily="34" charset="0"/>
              <a:buChar char="•"/>
            </a:pPr>
            <a:r>
              <a:rPr lang="en" altLang="zh-CN" sz="1800" dirty="0">
                <a:latin typeface="Arial" panose="020B0604020202020204" pitchFamily="34" charset="0"/>
              </a:rPr>
              <a:t> No comprehensive indicator of well-being. The 10 questions only focus on mental aspects.</a:t>
            </a:r>
          </a:p>
          <a:p>
            <a:pPr marL="285750" indent="-285750" fontAlgn="base">
              <a:buFont typeface="Arial" panose="020B0604020202020204" pitchFamily="34" charset="0"/>
              <a:buChar char="•"/>
            </a:pPr>
            <a:endParaRPr lang="en" altLang="zh-CN" sz="1800" dirty="0">
              <a:latin typeface="Arial" panose="020B0604020202020204" pitchFamily="34" charset="0"/>
            </a:endParaRPr>
          </a:p>
          <a:p>
            <a:pPr marL="285750" indent="-285750" fontAlgn="base">
              <a:buFont typeface="Arial" panose="020B0604020202020204" pitchFamily="34" charset="0"/>
              <a:buChar char="•"/>
            </a:pPr>
            <a:r>
              <a:rPr lang="en" altLang="zh-CN" sz="1800" dirty="0">
                <a:latin typeface="Arial" panose="020B0604020202020204" pitchFamily="34" charset="0"/>
              </a:rPr>
              <a:t>Data is not persuasive. The well-being data is all self-reported which is highly subjective. The performance data is rated by coaches. </a:t>
            </a:r>
          </a:p>
          <a:p>
            <a:pPr marL="285750" indent="-285750" fontAlgn="base">
              <a:buFont typeface="Arial" panose="020B0604020202020204" pitchFamily="34" charset="0"/>
              <a:buChar char="•"/>
            </a:pPr>
            <a:endParaRPr lang="en" altLang="zh-CN" sz="1800" dirty="0">
              <a:latin typeface="Arial" panose="020B0604020202020204" pitchFamily="34" charset="0"/>
            </a:endParaRPr>
          </a:p>
          <a:p>
            <a:pPr marL="285750" indent="-285750" fontAlgn="base">
              <a:buFont typeface="Arial" panose="020B0604020202020204" pitchFamily="34" charset="0"/>
              <a:buChar char="•"/>
            </a:pPr>
            <a:r>
              <a:rPr lang="en" altLang="zh-CN" sz="1800" dirty="0">
                <a:latin typeface="Arial" panose="020B0604020202020204" pitchFamily="34" charset="0"/>
              </a:rPr>
              <a:t>Lack of data across seasons. We need to collect well-being data continuingly to check the trend and stability.</a:t>
            </a:r>
          </a:p>
          <a:p>
            <a:pPr marL="285750" indent="-285750" fontAlgn="base">
              <a:buFont typeface="Arial" panose="020B0604020202020204" pitchFamily="34" charset="0"/>
              <a:buChar char="•"/>
            </a:pPr>
            <a:endParaRPr lang="en" altLang="zh-CN" sz="1800" dirty="0">
              <a:latin typeface="Arial" panose="020B0604020202020204" pitchFamily="34" charset="0"/>
            </a:endParaRPr>
          </a:p>
          <a:p>
            <a:pPr marL="285750" indent="-285750" fontAlgn="base">
              <a:buFont typeface="Arial" panose="020B0604020202020204" pitchFamily="34" charset="0"/>
              <a:buChar char="•"/>
            </a:pPr>
            <a:r>
              <a:rPr lang="en" altLang="zh-CN" sz="1800" dirty="0">
                <a:latin typeface="Arial" panose="020B0604020202020204" pitchFamily="34" charset="0"/>
              </a:rPr>
              <a:t>No comprehensive indicator of performance. </a:t>
            </a:r>
            <a:r>
              <a:rPr lang="en" altLang="zh-CN" sz="1800" dirty="0" err="1">
                <a:latin typeface="Arial" panose="020B0604020202020204" pitchFamily="34" charset="0"/>
              </a:rPr>
              <a:t>Eg</a:t>
            </a:r>
            <a:r>
              <a:rPr lang="en" altLang="zh-CN" sz="1800" dirty="0">
                <a:latin typeface="Arial" panose="020B0604020202020204" pitchFamily="34" charset="0"/>
              </a:rPr>
              <a:t>: no post-season data of variable “performance” so we had to use "satisfaction with athletic experience” as an alternative.</a:t>
            </a:r>
          </a:p>
        </p:txBody>
      </p:sp>
    </p:spTree>
    <p:extLst>
      <p:ext uri="{BB962C8B-B14F-4D97-AF65-F5344CB8AC3E}">
        <p14:creationId xmlns:p14="http://schemas.microsoft.com/office/powerpoint/2010/main" val="229041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4" name="Google Shape;184;p18"/>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85" name="Google Shape;185;p18"/>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sp>
        <p:nvSpPr>
          <p:cNvPr id="186" name="Google Shape;186;p18"/>
          <p:cNvSpPr/>
          <p:nvPr/>
        </p:nvSpPr>
        <p:spPr>
          <a:xfrm>
            <a:off x="1830553" y="638798"/>
            <a:ext cx="5430600" cy="49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187" name="Google Shape;187;p18"/>
          <p:cNvSpPr txBox="1"/>
          <p:nvPr/>
        </p:nvSpPr>
        <p:spPr>
          <a:xfrm>
            <a:off x="2560025" y="1432100"/>
            <a:ext cx="8514300" cy="494700"/>
          </a:xfrm>
          <a:prstGeom prst="rect">
            <a:avLst/>
          </a:prstGeom>
          <a:noFill/>
          <a:ln>
            <a:noFill/>
          </a:ln>
        </p:spPr>
        <p:txBody>
          <a:bodyPr spcFirstLastPara="1" wrap="square" lIns="91425" tIns="45700" rIns="91425" bIns="45700" anchor="t" anchorCtr="0">
            <a:noAutofit/>
          </a:bodyPr>
          <a:lstStyle/>
          <a:p>
            <a:pPr fontAlgn="base"/>
            <a:endParaRPr lang="en-US" dirty="0"/>
          </a:p>
        </p:txBody>
      </p:sp>
      <p:sp>
        <p:nvSpPr>
          <p:cNvPr id="189" name="Google Shape;189;p18"/>
          <p:cNvSpPr/>
          <p:nvPr/>
        </p:nvSpPr>
        <p:spPr>
          <a:xfrm rot="2700000">
            <a:off x="11716683" y="3016282"/>
            <a:ext cx="950633" cy="950633"/>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 name="Google Shape;191;p18"/>
          <p:cNvSpPr txBox="1"/>
          <p:nvPr/>
        </p:nvSpPr>
        <p:spPr>
          <a:xfrm>
            <a:off x="7922150" y="773751"/>
            <a:ext cx="2875500" cy="7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latin typeface="Calibri"/>
              <a:ea typeface="Calibri"/>
              <a:cs typeface="Calibri"/>
              <a:sym typeface="Calibri"/>
            </a:endParaRPr>
          </a:p>
        </p:txBody>
      </p:sp>
      <p:sp>
        <p:nvSpPr>
          <p:cNvPr id="192" name="Google Shape;192;p18"/>
          <p:cNvSpPr/>
          <p:nvPr/>
        </p:nvSpPr>
        <p:spPr>
          <a:xfrm>
            <a:off x="1186515" y="939737"/>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D8C61C32-3628-E24E-8291-37EEDF40E747}"/>
              </a:ext>
            </a:extLst>
          </p:cNvPr>
          <p:cNvSpPr/>
          <p:nvPr/>
        </p:nvSpPr>
        <p:spPr>
          <a:xfrm>
            <a:off x="5978820" y="3275112"/>
            <a:ext cx="234360" cy="307777"/>
          </a:xfrm>
          <a:prstGeom prst="rect">
            <a:avLst/>
          </a:prstGeom>
        </p:spPr>
        <p:txBody>
          <a:bodyPr wrap="none">
            <a:spAutoFit/>
          </a:bodyPr>
          <a:lstStyle/>
          <a:p>
            <a:r>
              <a:rPr lang="en-US" dirty="0"/>
              <a:t> </a:t>
            </a:r>
          </a:p>
        </p:txBody>
      </p:sp>
      <p:sp>
        <p:nvSpPr>
          <p:cNvPr id="2" name="矩形 1">
            <a:extLst>
              <a:ext uri="{FF2B5EF4-FFF2-40B4-BE49-F238E27FC236}">
                <a16:creationId xmlns:a16="http://schemas.microsoft.com/office/drawing/2014/main" id="{F90F7871-747E-CE40-89D9-55DA4678CF88}"/>
              </a:ext>
            </a:extLst>
          </p:cNvPr>
          <p:cNvSpPr/>
          <p:nvPr/>
        </p:nvSpPr>
        <p:spPr>
          <a:xfrm>
            <a:off x="2023072" y="638798"/>
            <a:ext cx="9150449" cy="3539430"/>
          </a:xfrm>
          <a:prstGeom prst="rect">
            <a:avLst/>
          </a:prstGeom>
        </p:spPr>
        <p:txBody>
          <a:bodyPr wrap="square">
            <a:spAutoFit/>
          </a:bodyPr>
          <a:lstStyle/>
          <a:p>
            <a:r>
              <a:rPr lang="en" altLang="zh-CN" b="1" dirty="0">
                <a:latin typeface="Arial" panose="020B0604020202020204" pitchFamily="34" charset="0"/>
              </a:rPr>
              <a:t>Data Overview:</a:t>
            </a:r>
            <a:r>
              <a:rPr lang="en" altLang="zh-CN" dirty="0"/>
              <a:t>  </a:t>
            </a:r>
            <a:r>
              <a:rPr lang="en" altLang="zh-CN" b="1" dirty="0">
                <a:latin typeface="Arial" panose="020B0604020202020204" pitchFamily="34" charset="0"/>
              </a:rPr>
              <a:t>Hard to interpret because the data is skewed.</a:t>
            </a:r>
          </a:p>
          <a:p>
            <a:endParaRPr lang="en" altLang="zh-CN" b="1" dirty="0"/>
          </a:p>
          <a:p>
            <a:pPr marL="285750" indent="-285750">
              <a:buFont typeface="Arial" panose="020B0604020202020204" pitchFamily="34" charset="0"/>
              <a:buChar char="•"/>
            </a:pPr>
            <a:r>
              <a:rPr lang="en" altLang="zh-CN" dirty="0"/>
              <a:t>The box plot (Figure 1) show answer distribution for each of ten wellness survey questions (scaled 1-10) and in Figure 2 coaches assessment of athlete performance (scaled 1-5).</a:t>
            </a:r>
            <a:endParaRPr lang="en" altLang="zh-CN" dirty="0">
              <a:latin typeface="Arial" panose="020B0604020202020204" pitchFamily="34" charset="0"/>
            </a:endParaRPr>
          </a:p>
          <a:p>
            <a:pPr marL="285750" indent="-285750">
              <a:buFont typeface="Arial" panose="020B0604020202020204" pitchFamily="34" charset="0"/>
              <a:buChar char="•"/>
            </a:pPr>
            <a:r>
              <a:rPr lang="en" altLang="zh-CN" dirty="0">
                <a:latin typeface="Arial" panose="020B0604020202020204" pitchFamily="34" charset="0"/>
              </a:rPr>
              <a:t>From Picture 1, we can see that the data is highly skewed. The answers to the ten well-being questions fell in 1-7 (scaled 1-10). From Picture 2, the majority of performance fell in 1-3 (scaled 1-5).</a:t>
            </a:r>
            <a:endParaRPr lang="en" altLang="zh-CN" dirty="0"/>
          </a:p>
          <a:p>
            <a:br>
              <a:rPr lang="en" altLang="zh-CN" dirty="0"/>
            </a:br>
            <a:r>
              <a:rPr lang="en" altLang="zh-CN" b="1" dirty="0">
                <a:latin typeface="Arial" panose="020B0604020202020204" pitchFamily="34" charset="0"/>
              </a:rPr>
              <a:t>Problem: </a:t>
            </a:r>
          </a:p>
          <a:p>
            <a:pPr marL="285750" indent="-285750">
              <a:buFont typeface="Arial" panose="020B0604020202020204" pitchFamily="34" charset="0"/>
              <a:buChar char="•"/>
            </a:pPr>
            <a:r>
              <a:rPr lang="en" altLang="zh-CN" dirty="0">
                <a:latin typeface="Arial" panose="020B0604020202020204" pitchFamily="34" charset="0"/>
              </a:rPr>
              <a:t>Maybe because these are challenging questions to answer and too many elements influential. </a:t>
            </a:r>
          </a:p>
          <a:p>
            <a:endParaRPr lang="en" altLang="zh-CN" dirty="0"/>
          </a:p>
          <a:p>
            <a:r>
              <a:rPr lang="en" altLang="zh-CN" b="1" dirty="0">
                <a:latin typeface="Arial" panose="020B0604020202020204" pitchFamily="34" charset="0"/>
              </a:rPr>
              <a:t>Suggestion: </a:t>
            </a:r>
          </a:p>
          <a:p>
            <a:pPr marL="285750" indent="-285750">
              <a:buFont typeface="Arial" panose="020B0604020202020204" pitchFamily="34" charset="0"/>
              <a:buChar char="•"/>
            </a:pPr>
            <a:r>
              <a:rPr lang="en" altLang="zh-CN" dirty="0">
                <a:latin typeface="Arial" panose="020B0604020202020204" pitchFamily="34" charset="0"/>
              </a:rPr>
              <a:t>Redesign the questions. Simplify the questions.</a:t>
            </a:r>
            <a:endParaRPr lang="en" altLang="zh-CN" dirty="0"/>
          </a:p>
          <a:p>
            <a:pPr marL="285750" indent="-285750">
              <a:buFont typeface="Arial" panose="020B0604020202020204" pitchFamily="34" charset="0"/>
              <a:buChar char="•"/>
            </a:pPr>
            <a:r>
              <a:rPr lang="en" altLang="zh-CN" dirty="0">
                <a:latin typeface="Arial" panose="020B0604020202020204" pitchFamily="34" charset="0"/>
              </a:rPr>
              <a:t>Focus on the influence of well-being on training and performance.</a:t>
            </a:r>
            <a:endParaRPr lang="en" altLang="zh-CN" dirty="0"/>
          </a:p>
          <a:p>
            <a:br>
              <a:rPr lang="en" altLang="zh-CN" dirty="0"/>
            </a:br>
            <a:br>
              <a:rPr lang="en" altLang="zh-CN" dirty="0"/>
            </a:br>
            <a:endParaRPr lang="zh-CN" altLang="en-US" dirty="0"/>
          </a:p>
        </p:txBody>
      </p:sp>
      <p:pic>
        <p:nvPicPr>
          <p:cNvPr id="1026" name="Picture 2" descr="https://lh6.googleusercontent.com/Ued36gz8QVKHEtb6CeHRVui6Rhe4uytsRLcp_Ph8bvXcY61lJao9vrhNKPYei7hxhInKPtypW7XgmdW10Do0SDVwHlh5JK-88-cJWBXrXM1fMKZQPpfCeMlBoAbQDgh2-LahXW2hxLM">
            <a:extLst>
              <a:ext uri="{FF2B5EF4-FFF2-40B4-BE49-F238E27FC236}">
                <a16:creationId xmlns:a16="http://schemas.microsoft.com/office/drawing/2014/main" id="{535D5DCD-DAC3-6B45-99B4-74130B4ED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517" y="4023584"/>
            <a:ext cx="4449148" cy="2519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UckYCzyg6Vsx8QrfbDBMc-YI17vYs2yXGZaqyRnhn7R5szw9Rv2zEXrBZAWREYibn1nl5O3g8zRkGByatK7gtTg4Vx4OhXC_Q7O-n84Nx3GhFrF6PSfSYde77Cml4WhiHz2RVcHqbqE">
            <a:extLst>
              <a:ext uri="{FF2B5EF4-FFF2-40B4-BE49-F238E27FC236}">
                <a16:creationId xmlns:a16="http://schemas.microsoft.com/office/drawing/2014/main" id="{4F7BB77A-03FE-324C-880C-6510B74AB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602" y="4023584"/>
            <a:ext cx="5032198" cy="25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4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4" name="Google Shape;184;p18"/>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85" name="Google Shape;185;p18"/>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sp>
        <p:nvSpPr>
          <p:cNvPr id="186" name="Google Shape;186;p18"/>
          <p:cNvSpPr/>
          <p:nvPr/>
        </p:nvSpPr>
        <p:spPr>
          <a:xfrm>
            <a:off x="1830553" y="638798"/>
            <a:ext cx="5430600" cy="49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187" name="Google Shape;187;p18"/>
          <p:cNvSpPr txBox="1"/>
          <p:nvPr/>
        </p:nvSpPr>
        <p:spPr>
          <a:xfrm>
            <a:off x="2560025" y="1432100"/>
            <a:ext cx="8514300" cy="494700"/>
          </a:xfrm>
          <a:prstGeom prst="rect">
            <a:avLst/>
          </a:prstGeom>
          <a:noFill/>
          <a:ln>
            <a:noFill/>
          </a:ln>
        </p:spPr>
        <p:txBody>
          <a:bodyPr spcFirstLastPara="1" wrap="square" lIns="91425" tIns="45700" rIns="91425" bIns="45700" anchor="t" anchorCtr="0">
            <a:noAutofit/>
          </a:bodyPr>
          <a:lstStyle/>
          <a:p>
            <a:pPr fontAlgn="base"/>
            <a:endParaRPr lang="en-US" dirty="0"/>
          </a:p>
        </p:txBody>
      </p:sp>
      <p:sp>
        <p:nvSpPr>
          <p:cNvPr id="189" name="Google Shape;189;p18"/>
          <p:cNvSpPr/>
          <p:nvPr/>
        </p:nvSpPr>
        <p:spPr>
          <a:xfrm rot="2700000">
            <a:off x="11716683" y="3016282"/>
            <a:ext cx="950633" cy="950633"/>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 name="Google Shape;191;p18"/>
          <p:cNvSpPr txBox="1"/>
          <p:nvPr/>
        </p:nvSpPr>
        <p:spPr>
          <a:xfrm>
            <a:off x="7922150" y="773751"/>
            <a:ext cx="2875500" cy="766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latin typeface="Calibri"/>
              <a:ea typeface="Calibri"/>
              <a:cs typeface="Calibri"/>
              <a:sym typeface="Calibri"/>
            </a:endParaRPr>
          </a:p>
        </p:txBody>
      </p:sp>
      <p:sp>
        <p:nvSpPr>
          <p:cNvPr id="192" name="Google Shape;192;p18"/>
          <p:cNvSpPr/>
          <p:nvPr/>
        </p:nvSpPr>
        <p:spPr>
          <a:xfrm>
            <a:off x="1186515" y="939737"/>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D8C61C32-3628-E24E-8291-37EEDF40E747}"/>
              </a:ext>
            </a:extLst>
          </p:cNvPr>
          <p:cNvSpPr/>
          <p:nvPr/>
        </p:nvSpPr>
        <p:spPr>
          <a:xfrm>
            <a:off x="5978820" y="3275112"/>
            <a:ext cx="234360" cy="307777"/>
          </a:xfrm>
          <a:prstGeom prst="rect">
            <a:avLst/>
          </a:prstGeom>
        </p:spPr>
        <p:txBody>
          <a:bodyPr wrap="none">
            <a:spAutoFit/>
          </a:bodyPr>
          <a:lstStyle/>
          <a:p>
            <a:r>
              <a:rPr lang="en-US" dirty="0"/>
              <a:t> </a:t>
            </a:r>
          </a:p>
        </p:txBody>
      </p:sp>
      <p:sp>
        <p:nvSpPr>
          <p:cNvPr id="2" name="矩形 1">
            <a:extLst>
              <a:ext uri="{FF2B5EF4-FFF2-40B4-BE49-F238E27FC236}">
                <a16:creationId xmlns:a16="http://schemas.microsoft.com/office/drawing/2014/main" id="{F90F7871-747E-CE40-89D9-55DA4678CF88}"/>
              </a:ext>
            </a:extLst>
          </p:cNvPr>
          <p:cNvSpPr/>
          <p:nvPr/>
        </p:nvSpPr>
        <p:spPr>
          <a:xfrm>
            <a:off x="2023072" y="638798"/>
            <a:ext cx="9150449" cy="5801588"/>
          </a:xfrm>
          <a:prstGeom prst="rect">
            <a:avLst/>
          </a:prstGeom>
        </p:spPr>
        <p:txBody>
          <a:bodyPr wrap="square">
            <a:spAutoFit/>
          </a:bodyPr>
          <a:lstStyle/>
          <a:p>
            <a:r>
              <a:rPr lang="en" altLang="zh-CN" sz="3000" b="1" dirty="0"/>
              <a:t>Suggestion:</a:t>
            </a:r>
            <a:endParaRPr lang="en" altLang="zh-CN" sz="3000" dirty="0"/>
          </a:p>
          <a:p>
            <a:br>
              <a:rPr lang="en" altLang="zh-CN" dirty="0"/>
            </a:br>
            <a:r>
              <a:rPr lang="en" altLang="zh-CN" sz="1700" dirty="0"/>
              <a:t>Note that the well-being variables here are 10 survey questions that represents athletes’ self-satisfaction with training, which is more like emotional health. The conclusion is not robust because we lacked physical part of well-being such as heart rate variability, sleep quality etc.</a:t>
            </a:r>
          </a:p>
          <a:p>
            <a:endParaRPr lang="en" altLang="zh-CN" dirty="0"/>
          </a:p>
          <a:p>
            <a:pPr marL="285750" indent="-285750" fontAlgn="base">
              <a:buFont typeface="Arial" panose="020B0604020202020204" pitchFamily="34" charset="0"/>
              <a:buChar char="•"/>
            </a:pPr>
            <a:r>
              <a:rPr lang="en" altLang="zh-CN" sz="1600" dirty="0"/>
              <a:t>We need to collect more data of both mental and physical health to form a comprehensive well-being indicator.</a:t>
            </a:r>
          </a:p>
          <a:p>
            <a:pPr marL="285750" indent="-285750" fontAlgn="base">
              <a:buFont typeface="Arial" panose="020B0604020202020204" pitchFamily="34" charset="0"/>
              <a:buChar char="•"/>
            </a:pPr>
            <a:endParaRPr lang="en" altLang="zh-CN" sz="1600" dirty="0"/>
          </a:p>
          <a:p>
            <a:pPr marL="285750" indent="-285750" fontAlgn="base">
              <a:buFont typeface="Arial" panose="020B0604020202020204" pitchFamily="34" charset="0"/>
              <a:buChar char="•"/>
            </a:pPr>
            <a:r>
              <a:rPr lang="en" altLang="zh-CN" sz="1600" dirty="0"/>
              <a:t>Redesign the questions to quantify mental well-being. (We have some suggestions in the following slides.)</a:t>
            </a:r>
          </a:p>
          <a:p>
            <a:pPr marL="285750" indent="-285750" fontAlgn="base">
              <a:buFont typeface="Arial" panose="020B0604020202020204" pitchFamily="34" charset="0"/>
              <a:buChar char="•"/>
            </a:pPr>
            <a:endParaRPr lang="en" altLang="zh-CN" sz="1600" dirty="0"/>
          </a:p>
          <a:p>
            <a:pPr marL="285750" indent="-285750" fontAlgn="base">
              <a:buFont typeface="Arial" panose="020B0604020202020204" pitchFamily="34" charset="0"/>
              <a:buChar char="•"/>
            </a:pPr>
            <a:r>
              <a:rPr lang="en" altLang="zh-CN" sz="1600" dirty="0"/>
              <a:t>We also need a more comprehensive performance indicator. Right now we are considering a combination of split and watt data etc. Still need to check the correlation between split, watt with race performance.  </a:t>
            </a:r>
          </a:p>
          <a:p>
            <a:pPr marL="285750" indent="-285750" fontAlgn="base">
              <a:buFont typeface="Arial" panose="020B0604020202020204" pitchFamily="34" charset="0"/>
              <a:buChar char="•"/>
            </a:pPr>
            <a:endParaRPr lang="en" altLang="zh-CN" sz="1600" dirty="0"/>
          </a:p>
          <a:p>
            <a:pPr marL="285750" indent="-285750" fontAlgn="base">
              <a:buFont typeface="Arial" panose="020B0604020202020204" pitchFamily="34" charset="0"/>
              <a:buChar char="•"/>
            </a:pPr>
            <a:r>
              <a:rPr lang="en" altLang="zh-CN" sz="1600" dirty="0"/>
              <a:t>We will try to track the time-series of athletes’ well-being and performance fluctuation and give suggestions on training strategy.</a:t>
            </a:r>
          </a:p>
          <a:p>
            <a:br>
              <a:rPr lang="en" altLang="zh-CN" dirty="0"/>
            </a:br>
            <a:br>
              <a:rPr lang="en" altLang="zh-CN" dirty="0"/>
            </a:br>
            <a:br>
              <a:rPr lang="en" altLang="zh-CN" dirty="0"/>
            </a:br>
            <a:br>
              <a:rPr lang="en" altLang="zh-CN" dirty="0"/>
            </a:br>
            <a:endParaRPr lang="zh-CN" altLang="en-US" dirty="0"/>
          </a:p>
        </p:txBody>
      </p:sp>
    </p:spTree>
    <p:extLst>
      <p:ext uri="{BB962C8B-B14F-4D97-AF65-F5344CB8AC3E}">
        <p14:creationId xmlns:p14="http://schemas.microsoft.com/office/powerpoint/2010/main" val="2711139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19"/>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0" name="Google Shape;200;p19"/>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201" name="Google Shape;201;p19"/>
          <p:cNvCxnSpPr/>
          <p:nvPr/>
        </p:nvCxnSpPr>
        <p:spPr>
          <a:xfrm rot="5400000" flipH="1">
            <a:off x="-529511" y="638874"/>
            <a:ext cx="2419200" cy="1103100"/>
          </a:xfrm>
          <a:prstGeom prst="straightConnector1">
            <a:avLst/>
          </a:prstGeom>
          <a:noFill/>
          <a:ln w="9525" cap="flat" cmpd="sng">
            <a:solidFill>
              <a:srgbClr val="3A3A3A"/>
            </a:solidFill>
            <a:prstDash val="solid"/>
            <a:miter lim="800000"/>
            <a:headEnd type="none" w="sm" len="sm"/>
            <a:tailEnd type="none" w="sm" len="sm"/>
          </a:ln>
        </p:spPr>
      </p:cxnSp>
      <p:sp>
        <p:nvSpPr>
          <p:cNvPr id="202" name="Google Shape;202;p19"/>
          <p:cNvSpPr/>
          <p:nvPr/>
        </p:nvSpPr>
        <p:spPr>
          <a:xfrm>
            <a:off x="1077349" y="214132"/>
            <a:ext cx="7180825" cy="494700"/>
          </a:xfrm>
          <a:prstGeom prst="rect">
            <a:avLst/>
          </a:prstGeom>
          <a:noFill/>
          <a:ln>
            <a:noFill/>
          </a:ln>
        </p:spPr>
        <p:txBody>
          <a:bodyPr spcFirstLastPara="1" wrap="square" lIns="91425" tIns="45700" rIns="91425" bIns="45700" anchor="t" anchorCtr="0">
            <a:noAutofit/>
          </a:bodyPr>
          <a:lstStyle/>
          <a:p>
            <a:r>
              <a:rPr lang="en-US" sz="3200" b="1" dirty="0"/>
              <a:t>Columbia Questionnaire Issues</a:t>
            </a: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400" b="1" dirty="0">
              <a:solidFill>
                <a:schemeClr val="dk1"/>
              </a:solidFill>
              <a:latin typeface="Calibri"/>
              <a:ea typeface="Calibri"/>
              <a:cs typeface="Calibri"/>
              <a:sym typeface="Calibri"/>
            </a:endParaRPr>
          </a:p>
        </p:txBody>
      </p:sp>
      <p:sp>
        <p:nvSpPr>
          <p:cNvPr id="203" name="Google Shape;203;p19"/>
          <p:cNvSpPr txBox="1"/>
          <p:nvPr/>
        </p:nvSpPr>
        <p:spPr>
          <a:xfrm>
            <a:off x="2273894" y="1147799"/>
            <a:ext cx="8994860" cy="2220008"/>
          </a:xfrm>
          <a:prstGeom prst="rect">
            <a:avLst/>
          </a:prstGeom>
          <a:noFill/>
          <a:ln>
            <a:noFill/>
          </a:ln>
        </p:spPr>
        <p:txBody>
          <a:bodyPr spcFirstLastPara="1" wrap="square" lIns="91425" tIns="45700" rIns="91425" bIns="45700" anchor="t" anchorCtr="0">
            <a:noAutofit/>
          </a:bodyPr>
          <a:lstStyle/>
          <a:p>
            <a:pPr algn="just"/>
            <a:r>
              <a:rPr lang="en-US" sz="2000" dirty="0"/>
              <a:t>The Columbia Questionnaire meant to capture some wellness factors was supplied to the team, however several issues were discovered.  Primarily, the team was unable to discern any statistically significant link between wellness and performance. Looking more closely at the actual questionnaire, the team determined it was not fit-for-purpose</a:t>
            </a:r>
          </a:p>
        </p:txBody>
      </p:sp>
      <p:cxnSp>
        <p:nvCxnSpPr>
          <p:cNvPr id="204" name="Google Shape;204;p19"/>
          <p:cNvCxnSpPr/>
          <p:nvPr/>
        </p:nvCxnSpPr>
        <p:spPr>
          <a:xfrm>
            <a:off x="2150296" y="1190423"/>
            <a:ext cx="0" cy="1425900"/>
          </a:xfrm>
          <a:prstGeom prst="straightConnector1">
            <a:avLst/>
          </a:prstGeom>
          <a:noFill/>
          <a:ln w="9525" cap="flat" cmpd="sng">
            <a:solidFill>
              <a:srgbClr val="3A3A3A"/>
            </a:solidFill>
            <a:prstDash val="solid"/>
            <a:miter lim="800000"/>
            <a:headEnd type="none" w="sm" len="sm"/>
            <a:tailEnd type="none" w="sm" len="sm"/>
          </a:ln>
        </p:spPr>
      </p:cxnSp>
      <p:sp>
        <p:nvSpPr>
          <p:cNvPr id="205" name="Google Shape;205;p19"/>
          <p:cNvSpPr/>
          <p:nvPr/>
        </p:nvSpPr>
        <p:spPr>
          <a:xfrm rot="2700000">
            <a:off x="11716418" y="3016391"/>
            <a:ext cx="951162" cy="951162"/>
          </a:xfrm>
          <a:custGeom>
            <a:avLst/>
            <a:gdLst/>
            <a:ahLst/>
            <a:cxnLst/>
            <a:rect l="l" t="t" r="r" b="b"/>
            <a:pathLst>
              <a:path w="950633" h="950633" extrusionOk="0">
                <a:moveTo>
                  <a:pt x="0" y="0"/>
                </a:moveTo>
                <a:lnTo>
                  <a:pt x="950633" y="950633"/>
                </a:lnTo>
                <a:lnTo>
                  <a:pt x="0" y="950633"/>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6" name="Google Shape;206;p19"/>
          <p:cNvSpPr txBox="1"/>
          <p:nvPr/>
        </p:nvSpPr>
        <p:spPr>
          <a:xfrm>
            <a:off x="9452700" y="5242175"/>
            <a:ext cx="4282200" cy="762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800"/>
              <a:buFont typeface="Arial"/>
              <a:buNone/>
            </a:pPr>
            <a:endParaRPr sz="2400" b="1" i="0" u="none" strike="noStrike" cap="none" dirty="0">
              <a:solidFill>
                <a:srgbClr val="3A3A3A"/>
              </a:solidFill>
            </a:endParaRPr>
          </a:p>
        </p:txBody>
      </p:sp>
      <p:sp>
        <p:nvSpPr>
          <p:cNvPr id="207" name="Google Shape;207;p19"/>
          <p:cNvSpPr/>
          <p:nvPr/>
        </p:nvSpPr>
        <p:spPr>
          <a:xfrm>
            <a:off x="1509625" y="3106207"/>
            <a:ext cx="513600" cy="261600"/>
          </a:xfrm>
          <a:prstGeom prst="rightArrow">
            <a:avLst>
              <a:gd name="adj1" fmla="val 50000"/>
              <a:gd name="adj2" fmla="val 50000"/>
            </a:avLst>
          </a:prstGeom>
          <a:noFill/>
          <a:ln w="2857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p21">
            <a:extLst>
              <a:ext uri="{FF2B5EF4-FFF2-40B4-BE49-F238E27FC236}">
                <a16:creationId xmlns:a16="http://schemas.microsoft.com/office/drawing/2014/main" id="{103DC5CD-4C3D-0D42-80E6-4ABB4D3322B9}"/>
              </a:ext>
            </a:extLst>
          </p:cNvPr>
          <p:cNvSpPr/>
          <p:nvPr/>
        </p:nvSpPr>
        <p:spPr>
          <a:xfrm>
            <a:off x="661523" y="315425"/>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674B7571-D88D-3547-8CC1-69D1D83FA50C}"/>
              </a:ext>
            </a:extLst>
          </p:cNvPr>
          <p:cNvSpPr txBox="1"/>
          <p:nvPr/>
        </p:nvSpPr>
        <p:spPr>
          <a:xfrm>
            <a:off x="2273893" y="3051226"/>
            <a:ext cx="9129558" cy="800219"/>
          </a:xfrm>
          <a:prstGeom prst="rect">
            <a:avLst/>
          </a:prstGeom>
          <a:noFill/>
        </p:spPr>
        <p:txBody>
          <a:bodyPr wrap="square" rtlCol="0">
            <a:spAutoFit/>
          </a:bodyPr>
          <a:lstStyle/>
          <a:p>
            <a:r>
              <a:rPr lang="en-US" sz="1800" dirty="0"/>
              <a:t>Below is an example of a question from this questionnaire and concerns from the team:</a:t>
            </a:r>
          </a:p>
          <a:p>
            <a:br>
              <a:rPr lang="en-US" dirty="0"/>
            </a:br>
            <a:endParaRPr lang="en-US" dirty="0"/>
          </a:p>
        </p:txBody>
      </p:sp>
      <p:pic>
        <p:nvPicPr>
          <p:cNvPr id="2050" name="Picture 2">
            <a:extLst>
              <a:ext uri="{FF2B5EF4-FFF2-40B4-BE49-F238E27FC236}">
                <a16:creationId xmlns:a16="http://schemas.microsoft.com/office/drawing/2014/main" id="{23FA1873-CB01-2C44-9FE8-D216155FF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893" y="3559939"/>
            <a:ext cx="9706473" cy="2599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p:nvPr/>
        </p:nvSpPr>
        <p:spPr>
          <a:xfrm>
            <a:off x="2365988" y="5761222"/>
            <a:ext cx="4293508" cy="600165"/>
          </a:xfrm>
          <a:custGeom>
            <a:avLst/>
            <a:gdLst/>
            <a:ahLst/>
            <a:cxnLst/>
            <a:rect l="l" t="t" r="r" b="b"/>
            <a:pathLst>
              <a:path w="4414918" h="600165" extrusionOk="0">
                <a:moveTo>
                  <a:pt x="0" y="0"/>
                </a:moveTo>
                <a:lnTo>
                  <a:pt x="4414918" y="0"/>
                </a:lnTo>
                <a:lnTo>
                  <a:pt x="4414918" y="600165"/>
                </a:lnTo>
                <a:lnTo>
                  <a:pt x="1190120" y="600165"/>
                </a:lnTo>
                <a:lnTo>
                  <a:pt x="0" y="0"/>
                </a:lnTo>
                <a:close/>
              </a:path>
            </a:pathLst>
          </a:custGeom>
          <a:solidFill>
            <a:srgbClr val="F0B7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Arial"/>
              <a:ea typeface="Arial"/>
              <a:cs typeface="Arial"/>
              <a:sym typeface="Arial"/>
            </a:endParaRPr>
          </a:p>
        </p:txBody>
      </p:sp>
      <p:sp>
        <p:nvSpPr>
          <p:cNvPr id="149" name="Google Shape;149;p16"/>
          <p:cNvSpPr/>
          <p:nvPr/>
        </p:nvSpPr>
        <p:spPr>
          <a:xfrm>
            <a:off x="8015400" y="2562952"/>
            <a:ext cx="3752850" cy="4523190"/>
          </a:xfrm>
          <a:custGeom>
            <a:avLst/>
            <a:gdLst/>
            <a:ahLst/>
            <a:cxnLst/>
            <a:rect l="l" t="t" r="r" b="b"/>
            <a:pathLst>
              <a:path w="3752850" h="4523190" extrusionOk="0">
                <a:moveTo>
                  <a:pt x="0" y="0"/>
                </a:moveTo>
                <a:lnTo>
                  <a:pt x="3752850" y="1892521"/>
                </a:lnTo>
                <a:lnTo>
                  <a:pt x="3752850" y="4523190"/>
                </a:lnTo>
                <a:lnTo>
                  <a:pt x="0" y="4523190"/>
                </a:lnTo>
                <a:lnTo>
                  <a:pt x="0" y="0"/>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0" name="Google Shape;150;p16"/>
          <p:cNvPicPr preferRelativeResize="0"/>
          <p:nvPr/>
        </p:nvPicPr>
        <p:blipFill rotWithShape="1">
          <a:blip r:embed="rId3">
            <a:alphaModFix/>
          </a:blip>
          <a:srcRect l="7163" t="4534" r="36390"/>
          <a:stretch/>
        </p:blipFill>
        <p:spPr>
          <a:xfrm>
            <a:off x="8015400" y="71225"/>
            <a:ext cx="3752850" cy="4227331"/>
          </a:xfrm>
          <a:custGeom>
            <a:avLst/>
            <a:gdLst/>
            <a:ahLst/>
            <a:cxnLst/>
            <a:rect l="l" t="t" r="r" b="b"/>
            <a:pathLst>
              <a:path w="3752850" h="4227331" extrusionOk="0">
                <a:moveTo>
                  <a:pt x="0" y="0"/>
                </a:moveTo>
                <a:lnTo>
                  <a:pt x="3752850" y="0"/>
                </a:lnTo>
                <a:lnTo>
                  <a:pt x="3752850" y="4227331"/>
                </a:lnTo>
                <a:lnTo>
                  <a:pt x="0" y="2334810"/>
                </a:lnTo>
                <a:close/>
              </a:path>
            </a:pathLst>
          </a:custGeom>
          <a:noFill/>
          <a:ln>
            <a:noFill/>
          </a:ln>
        </p:spPr>
      </p:pic>
      <p:cxnSp>
        <p:nvCxnSpPr>
          <p:cNvPr id="151" name="Google Shape;151;p16"/>
          <p:cNvCxnSpPr/>
          <p:nvPr/>
        </p:nvCxnSpPr>
        <p:spPr>
          <a:xfrm>
            <a:off x="8049525" y="2712310"/>
            <a:ext cx="3684600" cy="1867800"/>
          </a:xfrm>
          <a:prstGeom prst="straightConnector1">
            <a:avLst/>
          </a:prstGeom>
          <a:noFill/>
          <a:ln w="9525" cap="flat" cmpd="sng">
            <a:solidFill>
              <a:srgbClr val="FFC001"/>
            </a:solidFill>
            <a:prstDash val="solid"/>
            <a:miter lim="800000"/>
            <a:headEnd type="none" w="sm" len="sm"/>
            <a:tailEnd type="none" w="sm" len="sm"/>
          </a:ln>
        </p:spPr>
      </p:cxnSp>
      <p:cxnSp>
        <p:nvCxnSpPr>
          <p:cNvPr id="152" name="Google Shape;152;p16"/>
          <p:cNvCxnSpPr/>
          <p:nvPr/>
        </p:nvCxnSpPr>
        <p:spPr>
          <a:xfrm>
            <a:off x="8015389" y="2365375"/>
            <a:ext cx="3674700" cy="1863000"/>
          </a:xfrm>
          <a:prstGeom prst="straightConnector1">
            <a:avLst/>
          </a:prstGeom>
          <a:noFill/>
          <a:ln w="9525" cap="flat" cmpd="sng">
            <a:solidFill>
              <a:srgbClr val="3A3A3A"/>
            </a:solidFill>
            <a:prstDash val="solid"/>
            <a:miter lim="800000"/>
            <a:headEnd type="none" w="sm" len="sm"/>
            <a:tailEnd type="none" w="sm" len="sm"/>
          </a:ln>
        </p:spPr>
      </p:cxnSp>
      <p:sp>
        <p:nvSpPr>
          <p:cNvPr id="153" name="Google Shape;153;p16"/>
          <p:cNvSpPr/>
          <p:nvPr/>
        </p:nvSpPr>
        <p:spPr>
          <a:xfrm>
            <a:off x="2365988" y="3820867"/>
            <a:ext cx="666517" cy="477671"/>
          </a:xfrm>
          <a:custGeom>
            <a:avLst/>
            <a:gdLst/>
            <a:ahLst/>
            <a:cxnLst/>
            <a:rect l="l" t="t" r="r" b="b"/>
            <a:pathLst>
              <a:path w="5868" h="4208" extrusionOk="0">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4" name="Google Shape;154;p16"/>
          <p:cNvSpPr txBox="1"/>
          <p:nvPr/>
        </p:nvSpPr>
        <p:spPr>
          <a:xfrm>
            <a:off x="5773892" y="3009597"/>
            <a:ext cx="5806500" cy="12732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a:p>
            <a:pPr marL="0" marR="0" lvl="0" indent="0" algn="just" rtl="0">
              <a:lnSpc>
                <a:spcPct val="130000"/>
              </a:lnSpc>
              <a:spcBef>
                <a:spcPts val="0"/>
              </a:spcBef>
              <a:spcAft>
                <a:spcPts val="0"/>
              </a:spcAft>
              <a:buClr>
                <a:schemeClr val="dk1"/>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155" name="Google Shape;155;p16"/>
          <p:cNvSpPr/>
          <p:nvPr/>
        </p:nvSpPr>
        <p:spPr>
          <a:xfrm>
            <a:off x="703613" y="5761222"/>
            <a:ext cx="2581834" cy="600165"/>
          </a:xfrm>
          <a:custGeom>
            <a:avLst/>
            <a:gdLst/>
            <a:ahLst/>
            <a:cxnLst/>
            <a:rect l="l" t="t" r="r" b="b"/>
            <a:pathLst>
              <a:path w="2581834" h="600165" extrusionOk="0">
                <a:moveTo>
                  <a:pt x="0" y="0"/>
                </a:moveTo>
                <a:lnTo>
                  <a:pt x="1391714" y="0"/>
                </a:lnTo>
                <a:lnTo>
                  <a:pt x="2581834" y="600165"/>
                </a:lnTo>
                <a:lnTo>
                  <a:pt x="0" y="600165"/>
                </a:lnTo>
                <a:lnTo>
                  <a:pt x="0" y="0"/>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Arial"/>
              <a:ea typeface="Arial"/>
              <a:cs typeface="Arial"/>
              <a:sym typeface="Arial"/>
            </a:endParaRPr>
          </a:p>
        </p:txBody>
      </p:sp>
      <p:sp>
        <p:nvSpPr>
          <p:cNvPr id="156" name="Google Shape;156;p16"/>
          <p:cNvSpPr/>
          <p:nvPr/>
        </p:nvSpPr>
        <p:spPr>
          <a:xfrm>
            <a:off x="9357825" y="2479265"/>
            <a:ext cx="171000" cy="383400"/>
          </a:xfrm>
          <a:prstGeom prst="rect">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58" name="Google Shape;158;p16"/>
          <p:cNvGrpSpPr/>
          <p:nvPr/>
        </p:nvGrpSpPr>
        <p:grpSpPr>
          <a:xfrm>
            <a:off x="11258550" y="2365377"/>
            <a:ext cx="509700" cy="476400"/>
            <a:chOff x="8502888" y="1295229"/>
            <a:chExt cx="509700" cy="476400"/>
          </a:xfrm>
        </p:grpSpPr>
        <p:cxnSp>
          <p:nvCxnSpPr>
            <p:cNvPr id="159" name="Google Shape;159;p16"/>
            <p:cNvCxnSpPr/>
            <p:nvPr/>
          </p:nvCxnSpPr>
          <p:spPr>
            <a:xfrm>
              <a:off x="8502888" y="1409700"/>
              <a:ext cx="509700" cy="0"/>
            </a:xfrm>
            <a:prstGeom prst="straightConnector1">
              <a:avLst/>
            </a:prstGeom>
            <a:noFill/>
            <a:ln w="9525" cap="flat" cmpd="sng">
              <a:solidFill>
                <a:srgbClr val="FFC001"/>
              </a:solidFill>
              <a:prstDash val="solid"/>
              <a:miter lim="800000"/>
              <a:headEnd type="none" w="sm" len="sm"/>
              <a:tailEnd type="none" w="sm" len="sm"/>
            </a:ln>
          </p:spPr>
        </p:cxnSp>
        <p:cxnSp>
          <p:nvCxnSpPr>
            <p:cNvPr id="160" name="Google Shape;160;p16"/>
            <p:cNvCxnSpPr/>
            <p:nvPr/>
          </p:nvCxnSpPr>
          <p:spPr>
            <a:xfrm>
              <a:off x="8877300" y="1295229"/>
              <a:ext cx="0" cy="476400"/>
            </a:xfrm>
            <a:prstGeom prst="straightConnector1">
              <a:avLst/>
            </a:prstGeom>
            <a:noFill/>
            <a:ln w="9525" cap="flat" cmpd="sng">
              <a:solidFill>
                <a:srgbClr val="FFC001"/>
              </a:solidFill>
              <a:prstDash val="solid"/>
              <a:miter lim="800000"/>
              <a:headEnd type="none" w="sm" len="sm"/>
              <a:tailEnd type="none" w="sm" len="sm"/>
            </a:ln>
          </p:spPr>
        </p:cxnSp>
      </p:grpSp>
      <p:sp>
        <p:nvSpPr>
          <p:cNvPr id="162" name="Google Shape;162;p16"/>
          <p:cNvSpPr txBox="1"/>
          <p:nvPr/>
        </p:nvSpPr>
        <p:spPr>
          <a:xfrm>
            <a:off x="598554" y="238934"/>
            <a:ext cx="7029546" cy="1046941"/>
          </a:xfrm>
          <a:prstGeom prst="rect">
            <a:avLst/>
          </a:prstGeom>
          <a:noFill/>
          <a:ln>
            <a:noFill/>
          </a:ln>
        </p:spPr>
        <p:txBody>
          <a:bodyPr spcFirstLastPara="1" wrap="square" lIns="91425" tIns="45700" rIns="91425" bIns="45700" anchor="t" anchorCtr="0">
            <a:noAutofit/>
          </a:bodyPr>
          <a:lstStyle/>
          <a:p>
            <a:pPr marL="457200" indent="-457200" algn="just" fontAlgn="base">
              <a:buFont typeface="Arial" panose="020B0604020202020204" pitchFamily="34" charset="0"/>
              <a:buChar char="•"/>
            </a:pPr>
            <a:endParaRPr lang="en-US" sz="2000" dirty="0"/>
          </a:p>
        </p:txBody>
      </p:sp>
      <p:sp>
        <p:nvSpPr>
          <p:cNvPr id="2" name="Rectangle 1">
            <a:extLst>
              <a:ext uri="{FF2B5EF4-FFF2-40B4-BE49-F238E27FC236}">
                <a16:creationId xmlns:a16="http://schemas.microsoft.com/office/drawing/2014/main" id="{018ECE81-7827-C44F-BDCE-7E32A16C6C61}"/>
              </a:ext>
            </a:extLst>
          </p:cNvPr>
          <p:cNvSpPr/>
          <p:nvPr/>
        </p:nvSpPr>
        <p:spPr>
          <a:xfrm>
            <a:off x="1177221" y="701100"/>
            <a:ext cx="2377533" cy="584775"/>
          </a:xfrm>
          <a:prstGeom prst="rect">
            <a:avLst/>
          </a:prstGeom>
        </p:spPr>
        <p:txBody>
          <a:bodyPr wrap="square">
            <a:spAutoFit/>
          </a:bodyPr>
          <a:lstStyle/>
          <a:p>
            <a:r>
              <a:rPr lang="en-US" sz="3200" b="1" dirty="0">
                <a:solidFill>
                  <a:schemeClr val="dk1"/>
                </a:solidFill>
                <a:latin typeface="Calibri"/>
                <a:cs typeface="Calibri"/>
              </a:rPr>
              <a:t>Concerns</a:t>
            </a:r>
            <a:r>
              <a:rPr lang="en-US" sz="3200" dirty="0"/>
              <a:t>: </a:t>
            </a:r>
          </a:p>
        </p:txBody>
      </p:sp>
      <p:sp>
        <p:nvSpPr>
          <p:cNvPr id="18" name="Google Shape;252;p21">
            <a:extLst>
              <a:ext uri="{FF2B5EF4-FFF2-40B4-BE49-F238E27FC236}">
                <a16:creationId xmlns:a16="http://schemas.microsoft.com/office/drawing/2014/main" id="{B9B99DF2-72E4-2345-9772-6044E213294D}"/>
              </a:ext>
            </a:extLst>
          </p:cNvPr>
          <p:cNvSpPr/>
          <p:nvPr/>
        </p:nvSpPr>
        <p:spPr>
          <a:xfrm>
            <a:off x="640765" y="767716"/>
            <a:ext cx="429260" cy="461525"/>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 name="Rectangle 2">
            <a:extLst>
              <a:ext uri="{FF2B5EF4-FFF2-40B4-BE49-F238E27FC236}">
                <a16:creationId xmlns:a16="http://schemas.microsoft.com/office/drawing/2014/main" id="{C1F8D1BF-E52D-9B41-9D38-0D9BF00B8E4B}"/>
              </a:ext>
            </a:extLst>
          </p:cNvPr>
          <p:cNvSpPr/>
          <p:nvPr/>
        </p:nvSpPr>
        <p:spPr>
          <a:xfrm>
            <a:off x="1282313" y="1748041"/>
            <a:ext cx="6096000" cy="2862322"/>
          </a:xfrm>
          <a:prstGeom prst="rect">
            <a:avLst/>
          </a:prstGeom>
        </p:spPr>
        <p:txBody>
          <a:bodyPr>
            <a:spAutoFit/>
          </a:bodyPr>
          <a:lstStyle/>
          <a:p>
            <a:pPr marL="342900" indent="-342900" fontAlgn="base">
              <a:buFont typeface="Arial" panose="020B0604020202020204" pitchFamily="34" charset="0"/>
              <a:buChar char="•"/>
            </a:pPr>
            <a:r>
              <a:rPr lang="en-US" sz="2000" dirty="0"/>
              <a:t>Question is confusing and too broad</a:t>
            </a:r>
          </a:p>
          <a:p>
            <a:pPr marL="342900" indent="-342900" fontAlgn="base">
              <a:buFont typeface="Arial" panose="020B0604020202020204" pitchFamily="34" charset="0"/>
              <a:buChar char="•"/>
            </a:pPr>
            <a:r>
              <a:rPr lang="en-US" sz="2000" dirty="0"/>
              <a:t>This question is being asked of a high-school student, however even adults struggle to define a “sense of purpose” or what having one might look like</a:t>
            </a:r>
          </a:p>
          <a:p>
            <a:pPr marL="342900" indent="-342900" fontAlgn="base">
              <a:buFont typeface="Arial" panose="020B0604020202020204" pitchFamily="34" charset="0"/>
              <a:buChar char="•"/>
            </a:pPr>
            <a:r>
              <a:rPr lang="en-US" sz="2000" dirty="0"/>
              <a:t>There are many confounding variables which can affect a “sense of purpose”</a:t>
            </a:r>
          </a:p>
          <a:p>
            <a:pPr marL="342900" indent="-342900" fontAlgn="base">
              <a:buFont typeface="Arial" panose="020B0604020202020204" pitchFamily="34" charset="0"/>
              <a:buChar char="•"/>
            </a:pPr>
            <a:r>
              <a:rPr lang="en-US" sz="2000" dirty="0"/>
              <a:t>The scaling of the answers is very strange - would expect a 1-5 scale</a:t>
            </a:r>
          </a:p>
        </p:txBody>
      </p:sp>
      <p:cxnSp>
        <p:nvCxnSpPr>
          <p:cNvPr id="20" name="Google Shape;188;p18">
            <a:extLst>
              <a:ext uri="{FF2B5EF4-FFF2-40B4-BE49-F238E27FC236}">
                <a16:creationId xmlns:a16="http://schemas.microsoft.com/office/drawing/2014/main" id="{76FEC666-4E14-C849-81D6-ED22B092708A}"/>
              </a:ext>
            </a:extLst>
          </p:cNvPr>
          <p:cNvCxnSpPr>
            <a:cxnSpLocks/>
          </p:cNvCxnSpPr>
          <p:nvPr/>
        </p:nvCxnSpPr>
        <p:spPr>
          <a:xfrm>
            <a:off x="1064327" y="1594864"/>
            <a:ext cx="5698" cy="3108170"/>
          </a:xfrm>
          <a:prstGeom prst="straightConnector1">
            <a:avLst/>
          </a:prstGeom>
          <a:noFill/>
          <a:ln w="9525" cap="flat" cmpd="sng">
            <a:solidFill>
              <a:srgbClr val="3A3A3A"/>
            </a:solidFill>
            <a:prstDash val="solid"/>
            <a:miter lim="800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1"/>
          <p:cNvSpPr/>
          <p:nvPr/>
        </p:nvSpPr>
        <p:spPr>
          <a:xfrm flipH="1">
            <a:off x="3183600" y="2689200"/>
            <a:ext cx="9008400" cy="4168800"/>
          </a:xfrm>
          <a:prstGeom prst="rtTriangle">
            <a:avLst/>
          </a:prstGeom>
          <a:solidFill>
            <a:srgbClr val="FFC001"/>
          </a:solidFill>
          <a:ln w="9525" cap="flat" cmpd="sng">
            <a:solidFill>
              <a:srgbClr val="FFC0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586740" y="465575"/>
            <a:ext cx="429300" cy="461400"/>
          </a:xfrm>
          <a:prstGeom prst="homePlate">
            <a:avLst>
              <a:gd name="adj" fmla="val 32249"/>
            </a:avLst>
          </a:prstGeom>
          <a:solidFill>
            <a:srgbClr val="3A3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90" name="Google Shape;390;p31"/>
          <p:cNvGrpSpPr/>
          <p:nvPr/>
        </p:nvGrpSpPr>
        <p:grpSpPr>
          <a:xfrm>
            <a:off x="6759435" y="6990319"/>
            <a:ext cx="4037849" cy="390209"/>
            <a:chOff x="6062991" y="6969766"/>
            <a:chExt cx="4037849" cy="390209"/>
          </a:xfrm>
        </p:grpSpPr>
        <p:sp>
          <p:nvSpPr>
            <p:cNvPr id="391" name="Google Shape;391;p31"/>
            <p:cNvSpPr txBox="1"/>
            <p:nvPr/>
          </p:nvSpPr>
          <p:spPr>
            <a:xfrm>
              <a:off x="6062991" y="7052174"/>
              <a:ext cx="36267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3A3A3A"/>
                </a:solidFill>
                <a:latin typeface="Calibri"/>
                <a:ea typeface="Calibri"/>
                <a:cs typeface="Calibri"/>
                <a:sym typeface="Calibri"/>
              </a:endParaRPr>
            </a:p>
          </p:txBody>
        </p:sp>
        <p:sp>
          <p:nvSpPr>
            <p:cNvPr id="392" name="Google Shape;392;p31"/>
            <p:cNvSpPr/>
            <p:nvPr/>
          </p:nvSpPr>
          <p:spPr>
            <a:xfrm>
              <a:off x="6918140" y="6969766"/>
              <a:ext cx="3182700" cy="331500"/>
            </a:xfrm>
            <a:prstGeom prst="rect">
              <a:avLst/>
            </a:prstGeom>
            <a:noFill/>
            <a:ln>
              <a:noFill/>
            </a:ln>
          </p:spPr>
          <p:txBody>
            <a:bodyPr spcFirstLastPara="1" wrap="square" lIns="91425" tIns="45700" rIns="91425" bIns="45700" anchor="t" anchorCtr="0">
              <a:noAutofit/>
            </a:bodyPr>
            <a:lstStyle/>
            <a:p>
              <a:pPr marL="0" marR="0" lvl="0" indent="0" algn="r" rtl="0">
                <a:lnSpc>
                  <a:spcPct val="130000"/>
                </a:lnSpc>
                <a:spcBef>
                  <a:spcPts val="0"/>
                </a:spcBef>
                <a:spcAft>
                  <a:spcPts val="0"/>
                </a:spcAft>
                <a:buClr>
                  <a:srgbClr val="3A3A3A"/>
                </a:buClr>
                <a:buSzPts val="1300"/>
                <a:buFont typeface="Calibri"/>
                <a:buNone/>
              </a:pPr>
              <a:r>
                <a:rPr lang="en-US" sz="1300" b="0" i="0" u="none" strike="noStrike" cap="none">
                  <a:solidFill>
                    <a:srgbClr val="3A3A3A"/>
                  </a:solidFill>
                  <a:latin typeface="Calibri"/>
                  <a:ea typeface="Calibri"/>
                  <a:cs typeface="Calibri"/>
                  <a:sym typeface="Calibri"/>
                </a:rPr>
                <a:t>.</a:t>
              </a:r>
              <a:endParaRPr sz="1300" b="0" i="0" u="none" strike="noStrike" cap="none">
                <a:solidFill>
                  <a:srgbClr val="3A3A3A"/>
                </a:solidFill>
                <a:latin typeface="Calibri"/>
                <a:ea typeface="Calibri"/>
                <a:cs typeface="Calibri"/>
                <a:sym typeface="Calibri"/>
              </a:endParaRPr>
            </a:p>
          </p:txBody>
        </p:sp>
      </p:grpSp>
      <p:sp>
        <p:nvSpPr>
          <p:cNvPr id="393" name="Google Shape;393;p31"/>
          <p:cNvSpPr txBox="1"/>
          <p:nvPr/>
        </p:nvSpPr>
        <p:spPr>
          <a:xfrm>
            <a:off x="485775" y="438725"/>
            <a:ext cx="5158800" cy="51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chemeClr val="dk1"/>
                </a:solidFill>
              </a:rPr>
              <a:t>Recommendations</a:t>
            </a:r>
            <a:endParaRPr sz="3200" b="0" i="0" u="none" strike="noStrike" cap="none" dirty="0">
              <a:solidFill>
                <a:schemeClr val="dk1"/>
              </a:solidFill>
              <a:latin typeface="Calibri"/>
              <a:ea typeface="Calibri"/>
              <a:cs typeface="Calibri"/>
              <a:sym typeface="Calibri"/>
            </a:endParaRPr>
          </a:p>
        </p:txBody>
      </p:sp>
      <p:sp>
        <p:nvSpPr>
          <p:cNvPr id="394" name="Google Shape;394;p31"/>
          <p:cNvSpPr txBox="1"/>
          <p:nvPr/>
        </p:nvSpPr>
        <p:spPr>
          <a:xfrm>
            <a:off x="6759435" y="5333513"/>
            <a:ext cx="4865700" cy="1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p>
        </p:txBody>
      </p:sp>
      <p:sp>
        <p:nvSpPr>
          <p:cNvPr id="2" name="TextBox 1">
            <a:extLst>
              <a:ext uri="{FF2B5EF4-FFF2-40B4-BE49-F238E27FC236}">
                <a16:creationId xmlns:a16="http://schemas.microsoft.com/office/drawing/2014/main" id="{38A991C3-A8AB-FE48-BB88-D411229FD944}"/>
              </a:ext>
            </a:extLst>
          </p:cNvPr>
          <p:cNvSpPr txBox="1"/>
          <p:nvPr/>
        </p:nvSpPr>
        <p:spPr>
          <a:xfrm>
            <a:off x="1016039" y="1425713"/>
            <a:ext cx="9556711" cy="2400657"/>
          </a:xfrm>
          <a:prstGeom prst="rect">
            <a:avLst/>
          </a:prstGeom>
          <a:noFill/>
        </p:spPr>
        <p:txBody>
          <a:bodyPr wrap="square" rtlCol="0">
            <a:spAutoFit/>
          </a:bodyPr>
          <a:lstStyle/>
          <a:p>
            <a:r>
              <a:rPr lang="en-US" sz="2800" dirty="0"/>
              <a:t>Our recommendation is based on improving the decision making apparatus by having a robust model of</a:t>
            </a:r>
          </a:p>
          <a:p>
            <a:endParaRPr lang="en-US" sz="3200" dirty="0"/>
          </a:p>
          <a:p>
            <a:r>
              <a:rPr lang="en-US" sz="3400" b="1" dirty="0"/>
              <a:t> Data Collection -&gt; Analysis -&gt; Display -&gt;</a:t>
            </a:r>
          </a:p>
          <a:p>
            <a:br>
              <a:rPr lang="en-US" dirty="0"/>
            </a:br>
            <a:endParaRPr lang="en-US" dirty="0"/>
          </a:p>
        </p:txBody>
      </p:sp>
      <p:pic>
        <p:nvPicPr>
          <p:cNvPr id="4" name="Picture 3">
            <a:extLst>
              <a:ext uri="{FF2B5EF4-FFF2-40B4-BE49-F238E27FC236}">
                <a16:creationId xmlns:a16="http://schemas.microsoft.com/office/drawing/2014/main" id="{68C81D0A-760F-E74E-8C50-5DD4DC3EF602}"/>
              </a:ext>
            </a:extLst>
          </p:cNvPr>
          <p:cNvPicPr>
            <a:picLocks noChangeAspect="1"/>
          </p:cNvPicPr>
          <p:nvPr/>
        </p:nvPicPr>
        <p:blipFill>
          <a:blip r:embed="rId3"/>
          <a:stretch>
            <a:fillRect/>
          </a:stretch>
        </p:blipFill>
        <p:spPr>
          <a:xfrm>
            <a:off x="1186957" y="4745789"/>
            <a:ext cx="3298786" cy="2112211"/>
          </a:xfrm>
          <a:prstGeom prst="rect">
            <a:avLst/>
          </a:prstGeom>
        </p:spPr>
      </p:pic>
    </p:spTree>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2094</Words>
  <Application>Microsoft Macintosh PowerPoint</Application>
  <PresentationFormat>Widescreen</PresentationFormat>
  <Paragraphs>288</Paragraphs>
  <Slides>22</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 huanyu</cp:lastModifiedBy>
  <cp:revision>29</cp:revision>
  <dcterms:modified xsi:type="dcterms:W3CDTF">2019-11-17T04:55:42Z</dcterms:modified>
</cp:coreProperties>
</file>